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62" r:id="rId4"/>
    <p:sldId id="259" r:id="rId5"/>
    <p:sldId id="261"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Lucida Sans" panose="020B060203050402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Arial Black" panose="020B0A04020102020204" pitchFamily="34" charset="0"/>
      <p:regular r:id="rId20"/>
      <p:bold r:id="rId21"/>
    </p:embeddedFont>
    <p:embeddedFont>
      <p:font typeface="Montserrat"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th6AjN+/RkrvuXdPPNH8Xs4Om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DC703-EC45-2886-B1D9-463FE43D5478}" v="160" dt="2023-04-05T07:23:40.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597"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coinnovate.se" userId="S::urn:spo:guest#lisa@coinnovate.se::" providerId="AD" clId="Web-{A1ADC703-EC45-2886-B1D9-463FE43D5478}"/>
    <pc:docChg chg="addSld delSld modSld">
      <pc:chgData name="lisa@coinnovate.se" userId="S::urn:spo:guest#lisa@coinnovate.se::" providerId="AD" clId="Web-{A1ADC703-EC45-2886-B1D9-463FE43D5478}" dt="2023-04-05T07:23:40.265" v="158"/>
      <pc:docMkLst>
        <pc:docMk/>
      </pc:docMkLst>
      <pc:sldChg chg="modSp">
        <pc:chgData name="lisa@coinnovate.se" userId="S::urn:spo:guest#lisa@coinnovate.se::" providerId="AD" clId="Web-{A1ADC703-EC45-2886-B1D9-463FE43D5478}" dt="2023-04-05T07:21:36.061" v="73" actId="20577"/>
        <pc:sldMkLst>
          <pc:docMk/>
          <pc:sldMk cId="2909339027" sldId="261"/>
        </pc:sldMkLst>
        <pc:spChg chg="mod">
          <ac:chgData name="lisa@coinnovate.se" userId="S::urn:spo:guest#lisa@coinnovate.se::" providerId="AD" clId="Web-{A1ADC703-EC45-2886-B1D9-463FE43D5478}" dt="2023-04-05T07:21:36.061" v="73" actId="20577"/>
          <ac:spMkLst>
            <pc:docMk/>
            <pc:sldMk cId="2909339027" sldId="261"/>
            <ac:spMk id="17" creationId="{98FD0120-0E93-7BF6-57B3-6B45819A7412}"/>
          </ac:spMkLst>
        </pc:spChg>
      </pc:sldChg>
      <pc:sldChg chg="modSp new del">
        <pc:chgData name="lisa@coinnovate.se" userId="S::urn:spo:guest#lisa@coinnovate.se::" providerId="AD" clId="Web-{A1ADC703-EC45-2886-B1D9-463FE43D5478}" dt="2023-04-05T07:23:40.265" v="158"/>
        <pc:sldMkLst>
          <pc:docMk/>
          <pc:sldMk cId="973295425" sldId="262"/>
        </pc:sldMkLst>
        <pc:spChg chg="mod">
          <ac:chgData name="lisa@coinnovate.se" userId="S::urn:spo:guest#lisa@coinnovate.se::" providerId="AD" clId="Web-{A1ADC703-EC45-2886-B1D9-463FE43D5478}" dt="2023-04-05T07:22:39.187" v="157" actId="20577"/>
          <ac:spMkLst>
            <pc:docMk/>
            <pc:sldMk cId="973295425" sldId="262"/>
            <ac:spMk id="3" creationId="{1D2B3A59-BA80-00DA-F587-DA223043A2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160338" y="1350963"/>
            <a:ext cx="6477000" cy="3643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79451" y="5195587"/>
            <a:ext cx="5438775" cy="42510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highlight>
                <a:srgbClr val="FF0000"/>
              </a:highlight>
            </a:endParaRPr>
          </a:p>
          <a:p>
            <a:pPr marL="0" lvl="0" indent="0" algn="l" rtl="0">
              <a:lnSpc>
                <a:spcPct val="100000"/>
              </a:lnSpc>
              <a:spcBef>
                <a:spcPts val="0"/>
              </a:spcBef>
              <a:spcAft>
                <a:spcPts val="0"/>
              </a:spcAft>
              <a:buClr>
                <a:schemeClr val="dk1"/>
              </a:buClr>
              <a:buSzPts val="1400"/>
              <a:buFont typeface="Calibri"/>
              <a:buNone/>
            </a:pPr>
            <a:endParaRPr>
              <a:highlight>
                <a:srgbClr val="FF0000"/>
              </a:highlight>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Innovation som begrepp fångar både ett resultat och en process. Nu ska vi prata lite om innovationsprocessen.</a:t>
            </a:r>
            <a:endParaRPr/>
          </a:p>
          <a:p>
            <a:pPr marL="0" lvl="0" indent="0" algn="l" rtl="0">
              <a:lnSpc>
                <a:spcPct val="100000"/>
              </a:lnSpc>
              <a:spcBef>
                <a:spcPts val="0"/>
              </a:spcBef>
              <a:spcAft>
                <a:spcPts val="0"/>
              </a:spcAft>
              <a:buClr>
                <a:schemeClr val="dk1"/>
              </a:buClr>
              <a:buSzPts val="1400"/>
              <a:buFont typeface="Calibri"/>
              <a:buNone/>
            </a:pPr>
            <a:r>
              <a:rPr lang="en-US"/>
              <a:t>Här lyfter vi de viktigaste </a:t>
            </a:r>
            <a:r>
              <a:rPr lang="en-US" b="0" i="0">
                <a:solidFill>
                  <a:srgbClr val="000000"/>
                </a:solidFill>
                <a:latin typeface="Montserrat"/>
                <a:ea typeface="Montserrat"/>
                <a:cs typeface="Montserrat"/>
                <a:sym typeface="Montserrat"/>
              </a:rPr>
              <a:t>aktiviteterna i ett utvecklingsarbete och ger kunskap, stöd, råd och verktyg kopplat till t ex arbetet att generera, utveckla och värdera idéer, konceptutveckling</a:t>
            </a:r>
            <a:r>
              <a:rPr lang="en-US">
                <a:solidFill>
                  <a:srgbClr val="000000"/>
                </a:solidFill>
                <a:latin typeface="Montserrat"/>
                <a:ea typeface="Montserrat"/>
                <a:cs typeface="Montserrat"/>
                <a:sym typeface="Montserrat"/>
              </a:rPr>
              <a:t> och</a:t>
            </a:r>
            <a:r>
              <a:rPr lang="en-US" b="0" i="0">
                <a:solidFill>
                  <a:srgbClr val="000000"/>
                </a:solidFill>
                <a:latin typeface="Montserrat"/>
                <a:ea typeface="Montserrat"/>
                <a:cs typeface="Montserrat"/>
                <a:sym typeface="Montserrat"/>
              </a:rPr>
              <a:t> design, framdrift och kommunikation.</a:t>
            </a:r>
            <a:endParaRPr/>
          </a:p>
        </p:txBody>
      </p:sp>
      <p:sp>
        <p:nvSpPr>
          <p:cNvPr id="157" name="Google Shape;157;p1:notes"/>
          <p:cNvSpPr txBox="1">
            <a:spLocks noGrp="1"/>
          </p:cNvSpPr>
          <p:nvPr>
            <p:ph type="sldNum" idx="12"/>
          </p:nvPr>
        </p:nvSpPr>
        <p:spPr>
          <a:xfrm>
            <a:off x="3849688" y="10256491"/>
            <a:ext cx="2946400" cy="54045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75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9998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0"/>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000"/>
              <a:buFont typeface="Lucida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
          <p:cNvSpPr txBox="1">
            <a:spLocks noGrp="1"/>
          </p:cNvSpPr>
          <p:nvPr>
            <p:ph type="subTitle" idx="1"/>
          </p:nvPr>
        </p:nvSpPr>
        <p:spPr>
          <a:xfrm>
            <a:off x="838199" y="3602038"/>
            <a:ext cx="10511971" cy="1655762"/>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lt1"/>
              </a:buClr>
              <a:buSzPts val="2400"/>
              <a:buNone/>
              <a:defRPr sz="24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0"/>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0"/>
          <p:cNvSpPr txBox="1"/>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888888"/>
                </a:solidFill>
                <a:latin typeface="Lucida Sans"/>
                <a:ea typeface="Lucida Sans"/>
                <a:cs typeface="Lucida Sans"/>
                <a:sym typeface="Lucida Sans"/>
              </a:rPr>
              <a:t>2023-01-05</a:t>
            </a:r>
            <a:endParaRPr sz="900" b="0" i="0" u="none" strike="noStrike" cap="none">
              <a:solidFill>
                <a:srgbClr val="888888"/>
              </a:solidFill>
              <a:latin typeface="Lucida Sans"/>
              <a:ea typeface="Lucida Sans"/>
              <a:cs typeface="Lucida Sans"/>
              <a:sym typeface="Lucida Sans"/>
            </a:endParaRPr>
          </a:p>
        </p:txBody>
      </p:sp>
      <p:sp>
        <p:nvSpPr>
          <p:cNvPr id="23" name="Google Shape;23;p10"/>
          <p:cNvSpPr txBox="1"/>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Lucida Sans"/>
                <a:ea typeface="Lucida Sans"/>
                <a:cs typeface="Lucida Sans"/>
                <a:sym typeface="Lucida Sans"/>
              </a:rPr>
              <a:t>‹#›</a:t>
            </a:fld>
            <a:endParaRPr sz="900" b="0" i="0" u="none" strike="noStrike" cap="none">
              <a:solidFill>
                <a:srgbClr val="888888"/>
              </a:solidFill>
              <a:latin typeface="Lucida Sans"/>
              <a:ea typeface="Lucida Sans"/>
              <a:cs typeface="Lucida Sans"/>
              <a:sym typeface="Lucida Sans"/>
            </a:endParaRPr>
          </a:p>
        </p:txBody>
      </p:sp>
      <p:pic>
        <p:nvPicPr>
          <p:cNvPr id="24" name="Google Shape;24;p10"/>
          <p:cNvPicPr preferRelativeResize="0"/>
          <p:nvPr/>
        </p:nvPicPr>
        <p:blipFill rotWithShape="1">
          <a:blip r:embed="rId2">
            <a:alphaModFix/>
          </a:blip>
          <a:srcRect/>
          <a:stretch/>
        </p:blipFill>
        <p:spPr>
          <a:xfrm>
            <a:off x="4476981" y="5936488"/>
            <a:ext cx="7745817" cy="921511"/>
          </a:xfrm>
          <a:prstGeom prst="rect">
            <a:avLst/>
          </a:prstGeom>
          <a:noFill/>
          <a:ln>
            <a:noFill/>
          </a:ln>
        </p:spPr>
      </p:pic>
      <p:sp>
        <p:nvSpPr>
          <p:cNvPr id="25" name="Google Shape;25;p10"/>
          <p:cNvSpPr/>
          <p:nvPr/>
        </p:nvSpPr>
        <p:spPr>
          <a:xfrm>
            <a:off x="0" y="5932714"/>
            <a:ext cx="6634480" cy="9252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 name="Google Shape;26;p10"/>
          <p:cNvPicPr preferRelativeResize="0"/>
          <p:nvPr/>
        </p:nvPicPr>
        <p:blipFill rotWithShape="1">
          <a:blip r:embed="rId3">
            <a:alphaModFix/>
          </a:blip>
          <a:srcRect/>
          <a:stretch/>
        </p:blipFill>
        <p:spPr>
          <a:xfrm>
            <a:off x="620485" y="6001204"/>
            <a:ext cx="5475515" cy="788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6892240"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a:spLocks noGrp="1"/>
          </p:cNvSpPr>
          <p:nvPr>
            <p:ph type="pic" idx="2"/>
          </p:nvPr>
        </p:nvSpPr>
        <p:spPr>
          <a:xfrm>
            <a:off x="0" y="0"/>
            <a:ext cx="6096000" cy="6858000"/>
          </a:xfrm>
          <a:prstGeom prst="rect">
            <a:avLst/>
          </a:prstGeom>
          <a:noFill/>
          <a:ln>
            <a:noFill/>
          </a:ln>
        </p:spPr>
      </p:sp>
      <p:sp>
        <p:nvSpPr>
          <p:cNvPr id="86" name="Google Shape;86;p23"/>
          <p:cNvSpPr txBox="1">
            <a:spLocks noGrp="1"/>
          </p:cNvSpPr>
          <p:nvPr>
            <p:ph type="body" idx="1"/>
          </p:nvPr>
        </p:nvSpPr>
        <p:spPr>
          <a:xfrm>
            <a:off x="6892240"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Med bild i högerkant">
  <p:cSld name="2_Med bild i högerkant">
    <p:bg>
      <p:bgPr>
        <a:solidFill>
          <a:schemeClr val="lt1"/>
        </a:solidFill>
        <a:effectLst/>
      </p:bgPr>
    </p:bg>
    <p:spTree>
      <p:nvGrpSpPr>
        <p:cNvPr id="1" name="Shape 44"/>
        <p:cNvGrpSpPr/>
        <p:nvPr/>
      </p:nvGrpSpPr>
      <p:grpSpPr>
        <a:xfrm>
          <a:off x="0" y="0"/>
          <a:ext cx="0" cy="0"/>
          <a:chOff x="0" y="0"/>
          <a:chExt cx="0" cy="0"/>
        </a:xfrm>
      </p:grpSpPr>
      <p:sp>
        <p:nvSpPr>
          <p:cNvPr id="45" name="Google Shape;45;p16"/>
          <p:cNvSpPr txBox="1">
            <a:spLocks noGrp="1"/>
          </p:cNvSpPr>
          <p:nvPr>
            <p:ph type="body" idx="1"/>
          </p:nvPr>
        </p:nvSpPr>
        <p:spPr>
          <a:xfrm>
            <a:off x="462844" y="1321907"/>
            <a:ext cx="7170057" cy="4525963"/>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000"/>
              </a:spcBef>
              <a:spcAft>
                <a:spcPts val="0"/>
              </a:spcAft>
              <a:buSzPts val="1600"/>
              <a:buFont typeface="Arial"/>
              <a:buChar char="•"/>
              <a:defRPr sz="2667">
                <a:solidFill>
                  <a:srgbClr val="595959"/>
                </a:solidFill>
                <a:latin typeface="Arial"/>
                <a:ea typeface="Arial"/>
                <a:cs typeface="Arial"/>
                <a:sym typeface="Arial"/>
              </a:defRPr>
            </a:lvl1pPr>
            <a:lvl2pPr marL="914400" lvl="1" indent="-317500" algn="l">
              <a:lnSpc>
                <a:spcPct val="100000"/>
              </a:lnSpc>
              <a:spcBef>
                <a:spcPts val="500"/>
              </a:spcBef>
              <a:spcAft>
                <a:spcPts val="0"/>
              </a:spcAft>
              <a:buSzPts val="1400"/>
              <a:buFont typeface="Arial"/>
              <a:buChar char="•"/>
              <a:defRPr sz="2133">
                <a:solidFill>
                  <a:srgbClr val="595959"/>
                </a:solidFill>
                <a:latin typeface="Arial"/>
                <a:ea typeface="Arial"/>
                <a:cs typeface="Arial"/>
                <a:sym typeface="Arial"/>
              </a:defRPr>
            </a:lvl2pPr>
            <a:lvl3pPr marL="1371600" lvl="2" indent="-317500" algn="l">
              <a:lnSpc>
                <a:spcPct val="100000"/>
              </a:lnSpc>
              <a:spcBef>
                <a:spcPts val="500"/>
              </a:spcBef>
              <a:spcAft>
                <a:spcPts val="0"/>
              </a:spcAft>
              <a:buSzPts val="1400"/>
              <a:buChar char="•"/>
              <a:defRPr sz="1867">
                <a:solidFill>
                  <a:srgbClr val="595959"/>
                </a:solidFill>
                <a:latin typeface="Arial"/>
                <a:ea typeface="Arial"/>
                <a:cs typeface="Arial"/>
                <a:sym typeface="Arial"/>
              </a:defRPr>
            </a:lvl3pPr>
            <a:lvl4pPr marL="1828800" lvl="3" indent="-304800" algn="l">
              <a:lnSpc>
                <a:spcPct val="100000"/>
              </a:lnSpc>
              <a:spcBef>
                <a:spcPts val="500"/>
              </a:spcBef>
              <a:spcAft>
                <a:spcPts val="0"/>
              </a:spcAft>
              <a:buSzPts val="1200"/>
              <a:buChar char="•"/>
              <a:defRPr sz="1600">
                <a:solidFill>
                  <a:srgbClr val="595959"/>
                </a:solidFill>
                <a:latin typeface="Arial"/>
                <a:ea typeface="Arial"/>
                <a:cs typeface="Arial"/>
                <a:sym typeface="Arial"/>
              </a:defRPr>
            </a:lvl4pPr>
            <a:lvl5pPr marL="2286000" lvl="4" indent="-304800" algn="l">
              <a:lnSpc>
                <a:spcPct val="100000"/>
              </a:lnSpc>
              <a:spcBef>
                <a:spcPts val="500"/>
              </a:spcBef>
              <a:spcAft>
                <a:spcPts val="0"/>
              </a:spcAft>
              <a:buSzPts val="1200"/>
              <a:buChar char="•"/>
              <a:defRPr sz="1600">
                <a:solidFill>
                  <a:srgbClr val="595959"/>
                </a:solidFill>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cxnSp>
        <p:nvCxnSpPr>
          <p:cNvPr id="46" name="Google Shape;46;p16"/>
          <p:cNvCxnSpPr/>
          <p:nvPr/>
        </p:nvCxnSpPr>
        <p:spPr>
          <a:xfrm rot="10800000" flipH="1">
            <a:off x="330200" y="6316134"/>
            <a:ext cx="7255933" cy="1"/>
          </a:xfrm>
          <a:prstGeom prst="straightConnector1">
            <a:avLst/>
          </a:prstGeom>
          <a:noFill/>
          <a:ln w="12700" cap="flat" cmpd="sng">
            <a:solidFill>
              <a:schemeClr val="dk1"/>
            </a:solidFill>
            <a:prstDash val="dot"/>
            <a:round/>
            <a:headEnd type="none" w="sm" len="sm"/>
            <a:tailEnd type="none" w="sm" len="sm"/>
          </a:ln>
        </p:spPr>
      </p:cxnSp>
      <p:sp>
        <p:nvSpPr>
          <p:cNvPr id="47" name="Google Shape;47;p16"/>
          <p:cNvSpPr txBox="1">
            <a:spLocks noGrp="1"/>
          </p:cNvSpPr>
          <p:nvPr>
            <p:ph type="title"/>
          </p:nvPr>
        </p:nvSpPr>
        <p:spPr>
          <a:xfrm>
            <a:off x="462843" y="274640"/>
            <a:ext cx="7895772" cy="7987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3300"/>
              <a:buNone/>
              <a:defRPr sz="4267">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8" name="Google Shape;48;p16"/>
          <p:cNvCxnSpPr/>
          <p:nvPr/>
        </p:nvCxnSpPr>
        <p:spPr>
          <a:xfrm>
            <a:off x="344309" y="274640"/>
            <a:ext cx="0" cy="798787"/>
          </a:xfrm>
          <a:prstGeom prst="straightConnector1">
            <a:avLst/>
          </a:prstGeom>
          <a:noFill/>
          <a:ln w="38100" cap="flat" cmpd="sng">
            <a:solidFill>
              <a:srgbClr val="157E89"/>
            </a:solidFill>
            <a:prstDash val="solid"/>
            <a:round/>
            <a:headEnd type="none" w="sm" len="sm"/>
            <a:tailEnd type="none" w="sm" len="sm"/>
          </a:ln>
        </p:spPr>
      </p:cxnSp>
      <p:sp>
        <p:nvSpPr>
          <p:cNvPr id="49" name="Google Shape;49;p16"/>
          <p:cNvSpPr>
            <a:spLocks noGrp="1"/>
          </p:cNvSpPr>
          <p:nvPr>
            <p:ph type="pic" idx="2"/>
          </p:nvPr>
        </p:nvSpPr>
        <p:spPr>
          <a:xfrm>
            <a:off x="7778752" y="0"/>
            <a:ext cx="4413249"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2"/>
        </a:solidFill>
        <a:effectLst/>
      </p:bgPr>
    </p:bg>
    <p:spTree>
      <p:nvGrpSpPr>
        <p:cNvPr id="1" name="Shape 50"/>
        <p:cNvGrpSpPr/>
        <p:nvPr/>
      </p:nvGrpSpPr>
      <p:grpSpPr>
        <a:xfrm>
          <a:off x="0" y="0"/>
          <a:ext cx="0" cy="0"/>
          <a:chOff x="0" y="0"/>
          <a:chExt cx="0" cy="0"/>
        </a:xfrm>
      </p:grpSpPr>
      <p:sp>
        <p:nvSpPr>
          <p:cNvPr id="51" name="Google Shape;51;p17"/>
          <p:cNvSpPr/>
          <p:nvPr/>
        </p:nvSpPr>
        <p:spPr>
          <a:xfrm>
            <a:off x="0" y="0"/>
            <a:ext cx="12192000" cy="6858000"/>
          </a:xfrm>
          <a:custGeom>
            <a:avLst/>
            <a:gdLst/>
            <a:ahLst/>
            <a:cxnLst/>
            <a:rect l="l" t="t" r="r" b="b"/>
            <a:pathLst>
              <a:path w="12192000" h="6858000" extrusionOk="0">
                <a:moveTo>
                  <a:pt x="12183036" y="6855010"/>
                </a:moveTo>
                <a:lnTo>
                  <a:pt x="12192000" y="6855010"/>
                </a:lnTo>
                <a:lnTo>
                  <a:pt x="12192000" y="6858000"/>
                </a:lnTo>
                <a:lnTo>
                  <a:pt x="12183036" y="6858000"/>
                </a:lnTo>
                <a:close/>
                <a:moveTo>
                  <a:pt x="12183036" y="0"/>
                </a:moveTo>
                <a:lnTo>
                  <a:pt x="12183748" y="0"/>
                </a:lnTo>
                <a:lnTo>
                  <a:pt x="12183036" y="1291"/>
                </a:lnTo>
                <a:close/>
                <a:moveTo>
                  <a:pt x="0" y="0"/>
                </a:moveTo>
                <a:lnTo>
                  <a:pt x="12183036" y="0"/>
                </a:lnTo>
                <a:lnTo>
                  <a:pt x="8400175" y="6858000"/>
                </a:lnTo>
                <a:lnTo>
                  <a:pt x="0" y="6858000"/>
                </a:lnTo>
                <a:close/>
              </a:path>
            </a:pathLst>
          </a:custGeom>
          <a:solidFill>
            <a:schemeClr val="accent1"/>
          </a:solidFill>
          <a:ln>
            <a:noFill/>
          </a:ln>
        </p:spPr>
        <p:txBody>
          <a:bodyPr spcFirstLastPara="1" wrap="square" lIns="251975" tIns="251975" rIns="251975" bIns="2519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17"/>
          <p:cNvSpPr>
            <a:spLocks noGrp="1"/>
          </p:cNvSpPr>
          <p:nvPr>
            <p:ph type="pic" idx="2"/>
          </p:nvPr>
        </p:nvSpPr>
        <p:spPr>
          <a:xfrm>
            <a:off x="0" y="0"/>
            <a:ext cx="12192000" cy="6858000"/>
          </a:xfrm>
          <a:prstGeom prst="rect">
            <a:avLst/>
          </a:prstGeom>
          <a:solidFill>
            <a:schemeClr val="accent3"/>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53"/>
        <p:cNvGrpSpPr/>
        <p:nvPr/>
      </p:nvGrpSpPr>
      <p:grpSpPr>
        <a:xfrm>
          <a:off x="0" y="0"/>
          <a:ext cx="0" cy="0"/>
          <a:chOff x="0" y="0"/>
          <a:chExt cx="0" cy="0"/>
        </a:xfrm>
      </p:grpSpPr>
      <p:sp>
        <p:nvSpPr>
          <p:cNvPr id="54" name="Google Shape;54;p18"/>
          <p:cNvSpPr>
            <a:spLocks noGrp="1"/>
          </p:cNvSpPr>
          <p:nvPr>
            <p:ph type="pic" idx="2"/>
          </p:nvPr>
        </p:nvSpPr>
        <p:spPr>
          <a:xfrm>
            <a:off x="3501957" y="0"/>
            <a:ext cx="8690043" cy="6858000"/>
          </a:xfrm>
          <a:prstGeom prst="rect">
            <a:avLst/>
          </a:prstGeom>
          <a:noFill/>
          <a:ln>
            <a:noFill/>
          </a:ln>
        </p:spPr>
      </p:sp>
      <p:sp>
        <p:nvSpPr>
          <p:cNvPr id="55" name="Google Shape;55;p18"/>
          <p:cNvSpPr txBox="1">
            <a:spLocks noGrp="1"/>
          </p:cNvSpPr>
          <p:nvPr>
            <p:ph type="body" idx="1"/>
          </p:nvPr>
        </p:nvSpPr>
        <p:spPr>
          <a:xfrm>
            <a:off x="4348026" y="3529010"/>
            <a:ext cx="6951345"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3"/>
              </a:buClr>
              <a:buSzPts val="1800"/>
              <a:buNone/>
              <a:defRPr sz="1800">
                <a:solidFill>
                  <a:schemeClr val="accent3"/>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18"/>
          <p:cNvSpPr txBox="1">
            <a:spLocks noGrp="1"/>
          </p:cNvSpPr>
          <p:nvPr>
            <p:ph type="title"/>
          </p:nvPr>
        </p:nvSpPr>
        <p:spPr>
          <a:xfrm>
            <a:off x="4348026" y="2319336"/>
            <a:ext cx="6951345" cy="89535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600"/>
              <a:buFont typeface="Lucida Sans"/>
              <a:buNone/>
              <a:defRPr sz="66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18"/>
          <p:cNvPicPr preferRelativeResize="0"/>
          <p:nvPr/>
        </p:nvPicPr>
        <p:blipFill rotWithShape="1">
          <a:blip r:embed="rId2">
            <a:alphaModFix/>
          </a:blip>
          <a:srcRect/>
          <a:stretch/>
        </p:blipFill>
        <p:spPr>
          <a:xfrm>
            <a:off x="0" y="0"/>
            <a:ext cx="3501957" cy="6858000"/>
          </a:xfrm>
          <a:prstGeom prst="rect">
            <a:avLst/>
          </a:prstGeom>
          <a:noFill/>
          <a:ln>
            <a:noFill/>
          </a:ln>
        </p:spPr>
      </p:pic>
      <p:sp>
        <p:nvSpPr>
          <p:cNvPr id="58" name="Google Shape;58;p18"/>
          <p:cNvSpPr txBox="1"/>
          <p:nvPr/>
        </p:nvSpPr>
        <p:spPr>
          <a:xfrm>
            <a:off x="12530295" y="422031"/>
            <a:ext cx="1989573"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Använd denna bild som den är eller lägg in en bild i bakgrunden (klicka på bildikonen i mitten).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839788" y="768719"/>
            <a:ext cx="10515600" cy="10057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body" idx="1"/>
          </p:nvPr>
        </p:nvSpPr>
        <p:spPr>
          <a:xfrm>
            <a:off x="839788" y="2009942"/>
            <a:ext cx="5157787"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9"/>
          <p:cNvSpPr txBox="1">
            <a:spLocks noGrp="1"/>
          </p:cNvSpPr>
          <p:nvPr>
            <p:ph type="body" idx="2"/>
          </p:nvPr>
        </p:nvSpPr>
        <p:spPr>
          <a:xfrm>
            <a:off x="839788" y="2599125"/>
            <a:ext cx="5157787"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9"/>
          <p:cNvSpPr txBox="1">
            <a:spLocks noGrp="1"/>
          </p:cNvSpPr>
          <p:nvPr>
            <p:ph type="body" idx="3"/>
          </p:nvPr>
        </p:nvSpPr>
        <p:spPr>
          <a:xfrm>
            <a:off x="6172200" y="2009942"/>
            <a:ext cx="5183188"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9"/>
          <p:cNvSpPr txBox="1">
            <a:spLocks noGrp="1"/>
          </p:cNvSpPr>
          <p:nvPr>
            <p:ph type="body" idx="4"/>
          </p:nvPr>
        </p:nvSpPr>
        <p:spPr>
          <a:xfrm>
            <a:off x="6172200" y="2599125"/>
            <a:ext cx="5183188"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9"/>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20"/>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bg>
      <p:bgPr>
        <a:solidFill>
          <a:schemeClr val="accent1"/>
        </a:solidFill>
        <a:effectLst/>
      </p:bgPr>
    </p:bg>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19038" y="798286"/>
            <a:ext cx="10531134" cy="980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a:off x="838200" y="2013857"/>
            <a:ext cx="6096459" cy="40458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defRPr>
            </a:lvl1pPr>
            <a:lvl2pPr marL="914400" lvl="1" indent="-317500" algn="l">
              <a:lnSpc>
                <a:spcPct val="100000"/>
              </a:lnSpc>
              <a:spcBef>
                <a:spcPts val="500"/>
              </a:spcBef>
              <a:spcAft>
                <a:spcPts val="0"/>
              </a:spcAft>
              <a:buClr>
                <a:schemeClr val="lt1"/>
              </a:buClr>
              <a:buSzPts val="1400"/>
              <a:buChar char="•"/>
              <a:defRPr sz="1400">
                <a:solidFill>
                  <a:schemeClr val="lt1"/>
                </a:solidFill>
              </a:defRPr>
            </a:lvl2pPr>
            <a:lvl3pPr marL="1371600" lvl="2" indent="-317500" algn="l">
              <a:lnSpc>
                <a:spcPct val="100000"/>
              </a:lnSpc>
              <a:spcBef>
                <a:spcPts val="500"/>
              </a:spcBef>
              <a:spcAft>
                <a:spcPts val="0"/>
              </a:spcAft>
              <a:buClr>
                <a:schemeClr val="lt1"/>
              </a:buClr>
              <a:buSzPts val="1400"/>
              <a:buChar char="•"/>
              <a:defRPr sz="1400">
                <a:solidFill>
                  <a:schemeClr val="lt1"/>
                </a:solidFill>
              </a:defRPr>
            </a:lvl3pPr>
            <a:lvl4pPr marL="1828800" lvl="3" indent="-317500" algn="l">
              <a:lnSpc>
                <a:spcPct val="100000"/>
              </a:lnSpc>
              <a:spcBef>
                <a:spcPts val="500"/>
              </a:spcBef>
              <a:spcAft>
                <a:spcPts val="0"/>
              </a:spcAft>
              <a:buClr>
                <a:schemeClr val="lt1"/>
              </a:buClr>
              <a:buSzPts val="1400"/>
              <a:buChar char="•"/>
              <a:defRPr sz="1400">
                <a:solidFill>
                  <a:schemeClr val="lt1"/>
                </a:solidFill>
              </a:defRPr>
            </a:lvl4pPr>
            <a:lvl5pPr marL="2286000" lvl="4" indent="-317500" algn="l">
              <a:lnSpc>
                <a:spcPct val="100000"/>
              </a:lnSpc>
              <a:spcBef>
                <a:spcPts val="500"/>
              </a:spcBef>
              <a:spcAft>
                <a:spcPts val="0"/>
              </a:spcAft>
              <a:buClr>
                <a:schemeClr val="lt1"/>
              </a:buClr>
              <a:buSzPts val="1400"/>
              <a:buChar char="•"/>
              <a:defRPr sz="14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1"/>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1"/>
          <p:cNvSpPr>
            <a:spLocks noGrp="1"/>
          </p:cNvSpPr>
          <p:nvPr>
            <p:ph type="pic" idx="2"/>
          </p:nvPr>
        </p:nvSpPr>
        <p:spPr>
          <a:xfrm>
            <a:off x="7342053" y="2051595"/>
            <a:ext cx="4008120" cy="4008119"/>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3_Picture with Caption" type="picTx">
  <p:cSld name="PICTURE_WITH_CAPTION_TEXT">
    <p:bg>
      <p:bgPr>
        <a:solidFill>
          <a:schemeClr val="accent1"/>
        </a:solidFill>
        <a:effectLst/>
      </p:bgPr>
    </p:bg>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839788"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a:spLocks noGrp="1"/>
          </p:cNvSpPr>
          <p:nvPr>
            <p:ph type="pic" idx="2"/>
          </p:nvPr>
        </p:nvSpPr>
        <p:spPr>
          <a:xfrm>
            <a:off x="6096000" y="1"/>
            <a:ext cx="6096000" cy="6858000"/>
          </a:xfrm>
          <a:prstGeom prst="rect">
            <a:avLst/>
          </a:prstGeom>
          <a:noFill/>
          <a:ln>
            <a:noFill/>
          </a:ln>
        </p:spPr>
      </p:sp>
      <p:sp>
        <p:nvSpPr>
          <p:cNvPr id="82" name="Google Shape;82;p22"/>
          <p:cNvSpPr txBox="1">
            <a:spLocks noGrp="1"/>
          </p:cNvSpPr>
          <p:nvPr>
            <p:ph type="body" idx="1"/>
          </p:nvPr>
        </p:nvSpPr>
        <p:spPr>
          <a:xfrm>
            <a:off x="839788"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3"/>
              </a:buClr>
              <a:buSzPts val="3300"/>
              <a:buFont typeface="Lucida Sans"/>
              <a:buNone/>
              <a:defRPr sz="3300" b="0" i="0" u="none" strike="noStrike" cap="none">
                <a:solidFill>
                  <a:schemeClr val="accent3"/>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1000"/>
              </a:spcBef>
              <a:spcAft>
                <a:spcPts val="0"/>
              </a:spcAft>
              <a:buClr>
                <a:schemeClr val="lt1"/>
              </a:buClr>
              <a:buSzPts val="1600"/>
              <a:buFont typeface="Arial"/>
              <a:buChar char="•"/>
              <a:defRPr sz="1600" b="0" i="0" u="none" strike="noStrike" cap="none">
                <a:solidFill>
                  <a:schemeClr val="lt1"/>
                </a:solidFill>
                <a:latin typeface="Georgia"/>
                <a:ea typeface="Georgia"/>
                <a:cs typeface="Georgia"/>
                <a:sym typeface="Georgia"/>
              </a:defRPr>
            </a:lvl1pPr>
            <a:lvl2pPr marL="914400" marR="0" lvl="1"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2pPr>
            <a:lvl3pPr marL="1371600" marR="0" lvl="2"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9"/>
          <p:cNvPicPr preferRelativeResize="0"/>
          <p:nvPr/>
        </p:nvPicPr>
        <p:blipFill rotWithShape="1">
          <a:blip r:embed="rId12">
            <a:alphaModFix/>
          </a:blip>
          <a:srcRect/>
          <a:stretch/>
        </p:blipFill>
        <p:spPr>
          <a:xfrm>
            <a:off x="10814607" y="6019795"/>
            <a:ext cx="1389129" cy="838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p:nvPr/>
        </p:nvSpPr>
        <p:spPr>
          <a:xfrm>
            <a:off x="912231" y="1917336"/>
            <a:ext cx="10363200" cy="1470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400"/>
              <a:buFont typeface="Arial"/>
              <a:buNone/>
            </a:pPr>
            <a:endParaRPr sz="6400" b="1" i="0" u="none" strike="noStrike" cap="none">
              <a:solidFill>
                <a:srgbClr val="FF0000"/>
              </a:solidFill>
              <a:latin typeface="Arial Black"/>
              <a:ea typeface="Arial Black"/>
              <a:cs typeface="Arial Black"/>
              <a:sym typeface="Arial Black"/>
            </a:endParaRPr>
          </a:p>
        </p:txBody>
      </p:sp>
      <p:sp>
        <p:nvSpPr>
          <p:cNvPr id="160" name="Google Shape;160;p1"/>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3"/>
              </a:buClr>
              <a:buSzPts val="4800"/>
              <a:buFont typeface="Lucida Sans"/>
              <a:buNone/>
            </a:pPr>
            <a:r>
              <a:rPr lang="en-US" sz="4800"/>
              <a:t>Two-pager: att enkelt och snabbt kunna ge en överblick och visa nyttan med en innovation</a:t>
            </a:r>
            <a:endParaRPr sz="4800"/>
          </a:p>
        </p:txBody>
      </p:sp>
      <p:sp>
        <p:nvSpPr>
          <p:cNvPr id="161" name="Google Shape;161;p1"/>
          <p:cNvSpPr txBox="1">
            <a:spLocks noGrp="1"/>
          </p:cNvSpPr>
          <p:nvPr>
            <p:ph type="body" idx="4294967295"/>
          </p:nvPr>
        </p:nvSpPr>
        <p:spPr>
          <a:xfrm>
            <a:off x="838200" y="4056975"/>
            <a:ext cx="6532200" cy="85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40"/>
              </a:spcBef>
              <a:spcAft>
                <a:spcPts val="0"/>
              </a:spcAft>
              <a:buClr>
                <a:srgbClr val="FFFFFF"/>
              </a:buClr>
              <a:buSzPts val="2400"/>
              <a:buNone/>
            </a:pPr>
            <a:r>
              <a:rPr lang="en-US" sz="2400">
                <a:latin typeface="Arial"/>
                <a:ea typeface="Arial"/>
                <a:cs typeface="Arial"/>
                <a:sym typeface="Arial"/>
              </a:rPr>
              <a:t>Ett verktyg i Innovationsakademin</a:t>
            </a:r>
            <a:endParaRPr sz="2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1800"/>
              <a:buNone/>
            </a:pPr>
            <a:r>
              <a:rPr lang="en-US" sz="3600">
                <a:latin typeface="Calibri"/>
                <a:ea typeface="Calibri"/>
                <a:cs typeface="Calibri"/>
                <a:sym typeface="Calibri"/>
              </a:rPr>
              <a:t>Varför skriva en two-pager?</a:t>
            </a:r>
            <a:br>
              <a:rPr lang="en-US" sz="3600">
                <a:latin typeface="Calibri"/>
                <a:ea typeface="Calibri"/>
                <a:cs typeface="Calibri"/>
                <a:sym typeface="Calibri"/>
              </a:rPr>
            </a:br>
            <a:endParaRPr/>
          </a:p>
        </p:txBody>
      </p:sp>
      <p:sp>
        <p:nvSpPr>
          <p:cNvPr id="167" name="Google Shape;167;p2"/>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000"/>
              </a:spcBef>
              <a:spcAft>
                <a:spcPts val="0"/>
              </a:spcAft>
              <a:buClr>
                <a:schemeClr val="lt1"/>
              </a:buClr>
              <a:buSzPts val="1800"/>
              <a:buChar char="•"/>
            </a:pPr>
            <a:r>
              <a:rPr lang="en-US"/>
              <a:t>I många innovationsprojekt är vi väldigt duktiga på att beskriva tekniska komponenter, vad som är nytt eller intressant forskningsmässigt etc</a:t>
            </a:r>
            <a:endParaRPr/>
          </a:p>
          <a:p>
            <a:pPr marL="114300" lvl="0" indent="0" algn="l" rtl="0">
              <a:lnSpc>
                <a:spcPct val="100000"/>
              </a:lnSpc>
              <a:spcBef>
                <a:spcPts val="1000"/>
              </a:spcBef>
              <a:spcAft>
                <a:spcPts val="0"/>
              </a:spcAft>
              <a:buSzPts val="1800"/>
              <a:buNone/>
            </a:pPr>
            <a:r>
              <a:rPr lang="en-US"/>
              <a:t>men</a:t>
            </a:r>
            <a:endParaRPr/>
          </a:p>
          <a:p>
            <a:pPr marL="457200" lvl="0" indent="-342900" algn="l" rtl="0">
              <a:lnSpc>
                <a:spcPct val="100000"/>
              </a:lnSpc>
              <a:spcBef>
                <a:spcPts val="1000"/>
              </a:spcBef>
              <a:spcAft>
                <a:spcPts val="0"/>
              </a:spcAft>
              <a:buClr>
                <a:schemeClr val="lt1"/>
              </a:buClr>
              <a:buSzPts val="1800"/>
              <a:buChar char="•"/>
            </a:pPr>
            <a:r>
              <a:rPr lang="en-US"/>
              <a:t>Vi är inte alltid lika bra på att beskriva vilken nyttan och potentialen är med det vi utvecklar, alltså vilka som ska använda, varför de ska göra det, vad det finns för vinster, t ex i form av social, miljömässig och kostnadsmässig potential…</a:t>
            </a:r>
            <a:endParaRPr/>
          </a:p>
          <a:p>
            <a:pPr marL="457200" lvl="0" indent="-342900" algn="l" rtl="0">
              <a:lnSpc>
                <a:spcPct val="100000"/>
              </a:lnSpc>
              <a:spcBef>
                <a:spcPts val="1000"/>
              </a:spcBef>
              <a:spcAft>
                <a:spcPts val="0"/>
              </a:spcAft>
              <a:buClr>
                <a:schemeClr val="lt1"/>
              </a:buClr>
              <a:buSzPts val="1800"/>
              <a:buChar char="•"/>
            </a:pPr>
            <a:r>
              <a:rPr lang="en-US"/>
              <a:t>Vi menar att alla potentiella innovationer bör kunna beskrivas på ett sätt så att nyttan är tydlig. Det är viktig för att kunna locka nödvändiga samarbetsparter som kunder, investerare/finansiärer och andra som behövs för att idén verkligen ska bli en innovation!</a:t>
            </a:r>
            <a:endParaRPr/>
          </a:p>
          <a:p>
            <a:pPr marL="457200" lvl="0" indent="-342900" algn="l" rtl="0">
              <a:lnSpc>
                <a:spcPct val="100000"/>
              </a:lnSpc>
              <a:spcBef>
                <a:spcPts val="1000"/>
              </a:spcBef>
              <a:spcAft>
                <a:spcPts val="0"/>
              </a:spcAft>
              <a:buClr>
                <a:schemeClr val="lt1"/>
              </a:buClr>
              <a:buSzPts val="1800"/>
              <a:buChar char="•"/>
            </a:pPr>
            <a:r>
              <a:rPr lang="en-US"/>
              <a:t>Detta material syftar till att ge hjälp att framställa en kort och intressant presentation av er innovation!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1800"/>
              <a:buNone/>
            </a:pPr>
            <a:r>
              <a:rPr lang="en-US" sz="3600" dirty="0" err="1">
                <a:latin typeface="Calibri"/>
                <a:ea typeface="Calibri"/>
                <a:cs typeface="Calibri"/>
                <a:sym typeface="Calibri"/>
              </a:rPr>
              <a:t>Sammanfatta</a:t>
            </a:r>
            <a:r>
              <a:rPr lang="en-US" sz="3600" dirty="0">
                <a:latin typeface="Calibri"/>
                <a:ea typeface="Calibri"/>
                <a:cs typeface="Calibri"/>
                <a:sym typeface="Calibri"/>
              </a:rPr>
              <a:t> din innovation </a:t>
            </a:r>
            <a:r>
              <a:rPr lang="en-US" sz="3600" dirty="0" err="1">
                <a:latin typeface="Calibri"/>
                <a:ea typeface="Calibri"/>
                <a:cs typeface="Calibri"/>
                <a:sym typeface="Calibri"/>
              </a:rPr>
              <a:t>på</a:t>
            </a:r>
            <a:r>
              <a:rPr lang="en-US" sz="3600" dirty="0">
                <a:latin typeface="Calibri"/>
                <a:ea typeface="Calibri"/>
                <a:cs typeface="Calibri"/>
                <a:sym typeface="Calibri"/>
              </a:rPr>
              <a:t> </a:t>
            </a:r>
            <a:r>
              <a:rPr lang="en-US" sz="3600" dirty="0" err="1">
                <a:latin typeface="Calibri"/>
                <a:ea typeface="Calibri"/>
                <a:cs typeface="Calibri"/>
                <a:sym typeface="Calibri"/>
              </a:rPr>
              <a:t>två</a:t>
            </a:r>
            <a:r>
              <a:rPr lang="en-US" sz="3600" dirty="0">
                <a:latin typeface="Calibri"/>
                <a:ea typeface="Calibri"/>
                <a:cs typeface="Calibri"/>
                <a:sym typeface="Calibri"/>
              </a:rPr>
              <a:t> </a:t>
            </a:r>
            <a:r>
              <a:rPr lang="en-US" sz="3600" dirty="0" err="1">
                <a:latin typeface="Calibri"/>
                <a:ea typeface="Calibri"/>
                <a:cs typeface="Calibri"/>
                <a:sym typeface="Calibri"/>
              </a:rPr>
              <a:t>powerpointbilder</a:t>
            </a:r>
            <a:r>
              <a:rPr lang="en-US" sz="3600" dirty="0">
                <a:latin typeface="Calibri"/>
                <a:ea typeface="Calibri"/>
                <a:cs typeface="Calibri"/>
                <a:sym typeface="Calibri"/>
              </a:rPr>
              <a:t/>
            </a:r>
            <a:br>
              <a:rPr lang="en-US" sz="3600" dirty="0">
                <a:latin typeface="Calibri"/>
                <a:ea typeface="Calibri"/>
                <a:cs typeface="Calibri"/>
                <a:sym typeface="Calibri"/>
              </a:rPr>
            </a:br>
            <a:endParaRPr dirty="0"/>
          </a:p>
        </p:txBody>
      </p:sp>
      <p:sp>
        <p:nvSpPr>
          <p:cNvPr id="6" name="Text Placeholder 5"/>
          <p:cNvSpPr>
            <a:spLocks noGrp="1"/>
          </p:cNvSpPr>
          <p:nvPr>
            <p:ph type="body" idx="1"/>
          </p:nvPr>
        </p:nvSpPr>
        <p:spPr>
          <a:xfrm>
            <a:off x="703601" y="1696907"/>
            <a:ext cx="9439106" cy="353696"/>
          </a:xfrm>
        </p:spPr>
        <p:txBody>
          <a:bodyPr/>
          <a:lstStyle/>
          <a:p>
            <a:r>
              <a:rPr lang="sv-SE" dirty="0">
                <a:solidFill>
                  <a:schemeClr val="bg1"/>
                </a:solidFill>
                <a:latin typeface="Calibri"/>
                <a:ea typeface="Calibri"/>
                <a:cs typeface="Calibri"/>
                <a:sym typeface="Calibri"/>
              </a:rPr>
              <a:t>Gör två bilder med följande rubriker. Förklarande texter finns i mallen på kommande sidor. </a:t>
            </a:r>
            <a:endParaRPr lang="sv-SE" dirty="0">
              <a:solidFill>
                <a:schemeClr val="bg1"/>
              </a:solidFill>
            </a:endParaRPr>
          </a:p>
        </p:txBody>
      </p:sp>
      <p:sp>
        <p:nvSpPr>
          <p:cNvPr id="7" name="Text Placeholder 6"/>
          <p:cNvSpPr>
            <a:spLocks noGrp="1"/>
          </p:cNvSpPr>
          <p:nvPr>
            <p:ph type="body" idx="2"/>
          </p:nvPr>
        </p:nvSpPr>
        <p:spPr>
          <a:xfrm>
            <a:off x="839788" y="2326751"/>
            <a:ext cx="5157787" cy="3430739"/>
          </a:xfrm>
        </p:spPr>
        <p:txBody>
          <a:bodyPr/>
          <a:lstStyle/>
          <a:p>
            <a:pPr>
              <a:lnSpc>
                <a:spcPct val="107000"/>
              </a:lnSpc>
              <a:spcBef>
                <a:spcPts val="1300"/>
              </a:spcBef>
              <a:buClr>
                <a:srgbClr val="FFFFFF"/>
              </a:buClr>
            </a:pPr>
            <a:r>
              <a:rPr lang="sv-SE" sz="1800" dirty="0">
                <a:solidFill>
                  <a:srgbClr val="FFFFFF"/>
                </a:solidFill>
                <a:latin typeface="Calibri"/>
                <a:ea typeface="Calibri"/>
                <a:cs typeface="Calibri"/>
                <a:sym typeface="Calibri"/>
              </a:rPr>
              <a:t>Fakta</a:t>
            </a:r>
            <a:endParaRPr lang="sv-SE" dirty="0">
              <a:solidFill>
                <a:srgbClr val="FFFFFF"/>
              </a:solidFill>
            </a:endParaRPr>
          </a:p>
          <a:p>
            <a:pPr>
              <a:lnSpc>
                <a:spcPct val="107000"/>
              </a:lnSpc>
              <a:spcBef>
                <a:spcPts val="1300"/>
              </a:spcBef>
              <a:buClr>
                <a:srgbClr val="FFFFFF"/>
              </a:buClr>
            </a:pPr>
            <a:r>
              <a:rPr lang="sv-SE" sz="1800" dirty="0">
                <a:solidFill>
                  <a:srgbClr val="FFFFFF"/>
                </a:solidFill>
                <a:latin typeface="Calibri"/>
                <a:ea typeface="Calibri"/>
                <a:cs typeface="Calibri"/>
                <a:sym typeface="Calibri"/>
              </a:rPr>
              <a:t>Viktigt att tänka på</a:t>
            </a:r>
            <a:endParaRPr lang="sv-SE" dirty="0">
              <a:solidFill>
                <a:srgbClr val="FFFFFF"/>
              </a:solidFill>
            </a:endParaRPr>
          </a:p>
          <a:p>
            <a:pPr>
              <a:lnSpc>
                <a:spcPct val="107000"/>
              </a:lnSpc>
              <a:spcBef>
                <a:spcPts val="1300"/>
              </a:spcBef>
              <a:buClr>
                <a:srgbClr val="FFFFFF"/>
              </a:buClr>
            </a:pPr>
            <a:r>
              <a:rPr lang="sv-SE" sz="1800" dirty="0">
                <a:solidFill>
                  <a:srgbClr val="FFFFFF"/>
                </a:solidFill>
                <a:latin typeface="Calibri"/>
                <a:ea typeface="Calibri"/>
                <a:cs typeface="Calibri"/>
                <a:sym typeface="Calibri"/>
              </a:rPr>
              <a:t>Regelverk, standards mm</a:t>
            </a:r>
          </a:p>
          <a:p>
            <a:pPr>
              <a:lnSpc>
                <a:spcPct val="107000"/>
              </a:lnSpc>
              <a:spcBef>
                <a:spcPts val="1300"/>
              </a:spcBef>
              <a:buClr>
                <a:srgbClr val="FFFFFF"/>
              </a:buClr>
            </a:pPr>
            <a:r>
              <a:rPr lang="sv-SE" sz="1800" dirty="0">
                <a:solidFill>
                  <a:srgbClr val="FFFFFF"/>
                </a:solidFill>
                <a:latin typeface="Calibri"/>
                <a:ea typeface="Calibri"/>
                <a:cs typeface="Calibri"/>
                <a:sym typeface="Calibri"/>
              </a:rPr>
              <a:t>Potentiella nyttor/vinster</a:t>
            </a:r>
            <a:endParaRPr lang="sv-SE" dirty="0">
              <a:solidFill>
                <a:srgbClr val="FFFFFF"/>
              </a:solidFill>
            </a:endParaRPr>
          </a:p>
          <a:p>
            <a:pPr lvl="1">
              <a:spcBef>
                <a:spcPts val="600"/>
              </a:spcBef>
              <a:buClr>
                <a:srgbClr val="FFFFFF"/>
              </a:buClr>
              <a:buFont typeface="Courier New" panose="02070309020205020404" pitchFamily="49" charset="0"/>
              <a:buChar char="o"/>
            </a:pPr>
            <a:r>
              <a:rPr lang="sv-SE" sz="1600" dirty="0">
                <a:solidFill>
                  <a:srgbClr val="FFFFFF"/>
                </a:solidFill>
                <a:latin typeface="Calibri"/>
                <a:ea typeface="Calibri"/>
                <a:cs typeface="Calibri"/>
                <a:sym typeface="Calibri"/>
              </a:rPr>
              <a:t>Ekonomiska </a:t>
            </a:r>
            <a:endParaRPr lang="sv-SE" dirty="0">
              <a:solidFill>
                <a:srgbClr val="FFFFFF"/>
              </a:solidFill>
            </a:endParaRPr>
          </a:p>
          <a:p>
            <a:pPr lvl="1">
              <a:spcBef>
                <a:spcPts val="600"/>
              </a:spcBef>
              <a:buClr>
                <a:srgbClr val="FFFFFF"/>
              </a:buClr>
              <a:buFont typeface="Courier New" panose="02070309020205020404" pitchFamily="49" charset="0"/>
              <a:buChar char="o"/>
            </a:pPr>
            <a:r>
              <a:rPr lang="sv-SE" sz="1600" dirty="0">
                <a:solidFill>
                  <a:srgbClr val="FFFFFF"/>
                </a:solidFill>
                <a:latin typeface="Calibri"/>
                <a:ea typeface="Calibri"/>
                <a:cs typeface="Calibri"/>
                <a:sym typeface="Calibri"/>
              </a:rPr>
              <a:t>Miljömässiga</a:t>
            </a:r>
            <a:endParaRPr lang="sv-SE" dirty="0">
              <a:solidFill>
                <a:srgbClr val="FFFFFF"/>
              </a:solidFill>
            </a:endParaRPr>
          </a:p>
          <a:p>
            <a:pPr lvl="1">
              <a:spcBef>
                <a:spcPts val="600"/>
              </a:spcBef>
              <a:buClr>
                <a:srgbClr val="FFFFFF"/>
              </a:buClr>
              <a:buFont typeface="Courier New" panose="02070309020205020404" pitchFamily="49" charset="0"/>
              <a:buChar char="o"/>
            </a:pPr>
            <a:r>
              <a:rPr lang="sv-SE" sz="1600" dirty="0">
                <a:solidFill>
                  <a:srgbClr val="FFFFFF"/>
                </a:solidFill>
                <a:latin typeface="Calibri"/>
                <a:ea typeface="Calibri"/>
                <a:cs typeface="Calibri"/>
                <a:sym typeface="Calibri"/>
              </a:rPr>
              <a:t>Sociala</a:t>
            </a:r>
          </a:p>
          <a:p>
            <a:endParaRPr lang="sv-SE" dirty="0"/>
          </a:p>
        </p:txBody>
      </p:sp>
      <p:sp>
        <p:nvSpPr>
          <p:cNvPr id="9" name="Text Placeholder 8"/>
          <p:cNvSpPr>
            <a:spLocks noGrp="1"/>
          </p:cNvSpPr>
          <p:nvPr>
            <p:ph type="body" idx="4"/>
          </p:nvPr>
        </p:nvSpPr>
        <p:spPr>
          <a:xfrm>
            <a:off x="6172200" y="2326751"/>
            <a:ext cx="5183188" cy="3430739"/>
          </a:xfrm>
        </p:spPr>
        <p:txBody>
          <a:bodyPr/>
          <a:lstStyle/>
          <a:p>
            <a:pPr marL="376238" indent="-285750">
              <a:lnSpc>
                <a:spcPct val="107000"/>
              </a:lnSpc>
              <a:spcBef>
                <a:spcPts val="1300"/>
              </a:spcBef>
              <a:buClr>
                <a:srgbClr val="FFFFFF"/>
              </a:buClr>
            </a:pPr>
            <a:r>
              <a:rPr lang="sv-SE" sz="1800" dirty="0">
                <a:solidFill>
                  <a:srgbClr val="FFFFFF"/>
                </a:solidFill>
                <a:latin typeface="Calibri"/>
                <a:ea typeface="Calibri"/>
                <a:cs typeface="Calibri"/>
                <a:sym typeface="Calibri"/>
              </a:rPr>
              <a:t>Kostnader</a:t>
            </a:r>
          </a:p>
          <a:p>
            <a:pPr marL="376238" indent="-285750">
              <a:lnSpc>
                <a:spcPct val="107000"/>
              </a:lnSpc>
              <a:spcBef>
                <a:spcPts val="1300"/>
              </a:spcBef>
              <a:buClr>
                <a:srgbClr val="FFFFFF"/>
              </a:buClr>
            </a:pPr>
            <a:r>
              <a:rPr lang="sv-SE" sz="1800" dirty="0">
                <a:solidFill>
                  <a:srgbClr val="FFFFFF"/>
                </a:solidFill>
                <a:latin typeface="Calibri"/>
                <a:ea typeface="Calibri"/>
                <a:cs typeface="Calibri"/>
                <a:sym typeface="Calibri"/>
              </a:rPr>
              <a:t>Aktörssamverkan för att få det att hända</a:t>
            </a:r>
          </a:p>
          <a:p>
            <a:pPr marL="376238" indent="-285750">
              <a:lnSpc>
                <a:spcPct val="107000"/>
              </a:lnSpc>
              <a:spcBef>
                <a:spcPts val="1300"/>
              </a:spcBef>
              <a:buClr>
                <a:srgbClr val="FFFFFF"/>
              </a:buClr>
            </a:pPr>
            <a:r>
              <a:rPr lang="sv-SE" sz="1800" dirty="0">
                <a:solidFill>
                  <a:srgbClr val="FFFFFF"/>
                </a:solidFill>
                <a:latin typeface="Calibri"/>
                <a:ea typeface="Calibri"/>
                <a:cs typeface="Calibri"/>
                <a:sym typeface="Calibri"/>
              </a:rPr>
              <a:t>Affärsmodellen</a:t>
            </a:r>
            <a:endParaRPr lang="sv-SE" dirty="0">
              <a:solidFill>
                <a:srgbClr val="FFFFFF"/>
              </a:solidFill>
            </a:endParaRPr>
          </a:p>
          <a:p>
            <a:pPr marL="742950" lvl="1" indent="-285750">
              <a:spcBef>
                <a:spcPts val="600"/>
              </a:spcBef>
              <a:buClr>
                <a:srgbClr val="FFFFFF"/>
              </a:buClr>
              <a:buFont typeface="Courier New" panose="02070309020205020404" pitchFamily="49" charset="0"/>
              <a:buChar char="o"/>
            </a:pPr>
            <a:r>
              <a:rPr lang="sv-SE" sz="1600" dirty="0">
                <a:solidFill>
                  <a:srgbClr val="FFFFFF"/>
                </a:solidFill>
                <a:latin typeface="Calibri"/>
                <a:ea typeface="Calibri"/>
                <a:cs typeface="Calibri"/>
                <a:sym typeface="Calibri"/>
              </a:rPr>
              <a:t>Hur skapas nyttor/värden (och för vilka), vem investerar, vem betalar, hur fångas värdena…</a:t>
            </a:r>
          </a:p>
          <a:p>
            <a:pPr marL="376238" indent="-285750">
              <a:lnSpc>
                <a:spcPct val="107000"/>
              </a:lnSpc>
              <a:spcBef>
                <a:spcPts val="1300"/>
              </a:spcBef>
              <a:buClr>
                <a:srgbClr val="FFFFFF"/>
              </a:buClr>
            </a:pPr>
            <a:r>
              <a:rPr lang="sv-SE" sz="1800" dirty="0">
                <a:solidFill>
                  <a:srgbClr val="FFFFFF"/>
                </a:solidFill>
                <a:latin typeface="Calibri"/>
                <a:ea typeface="Calibri"/>
                <a:cs typeface="Calibri"/>
                <a:sym typeface="Calibri"/>
              </a:rPr>
              <a:t>Närhet till kommersialisering/implementering och vad återstår</a:t>
            </a:r>
          </a:p>
          <a:p>
            <a:pPr>
              <a:lnSpc>
                <a:spcPct val="107000"/>
              </a:lnSpc>
              <a:spcBef>
                <a:spcPts val="1300"/>
              </a:spcBef>
              <a:buClr>
                <a:srgbClr val="FFFFFF"/>
              </a:buClr>
            </a:pPr>
            <a:r>
              <a:rPr lang="sv-SE" sz="1800" dirty="0">
                <a:solidFill>
                  <a:srgbClr val="FFFFFF"/>
                </a:solidFill>
                <a:latin typeface="Calibri"/>
                <a:ea typeface="Calibri"/>
                <a:cs typeface="Calibri"/>
                <a:sym typeface="Calibri"/>
              </a:rPr>
              <a:t>Hinder längs vägen</a:t>
            </a:r>
            <a:endParaRPr lang="sv-SE" dirty="0">
              <a:solidFill>
                <a:srgbClr val="FFFFFF"/>
              </a:solidFill>
            </a:endParaRPr>
          </a:p>
          <a:p>
            <a:endParaRPr lang="sv-SE" dirty="0"/>
          </a:p>
        </p:txBody>
      </p:sp>
    </p:spTree>
    <p:extLst>
      <p:ext uri="{BB962C8B-B14F-4D97-AF65-F5344CB8AC3E}">
        <p14:creationId xmlns:p14="http://schemas.microsoft.com/office/powerpoint/2010/main" val="210231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838200" y="283169"/>
            <a:ext cx="10515600" cy="5048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3"/>
              </a:buClr>
              <a:buSzPts val="1800"/>
              <a:buNone/>
            </a:pPr>
            <a:r>
              <a:rPr lang="en-US" i="1" dirty="0" err="1"/>
              <a:t>Innovationens</a:t>
            </a:r>
            <a:r>
              <a:rPr lang="en-US" i="1" dirty="0"/>
              <a:t> </a:t>
            </a:r>
            <a:r>
              <a:rPr lang="en-US" i="1" dirty="0" err="1"/>
              <a:t>namn</a:t>
            </a:r>
            <a:endParaRPr dirty="0"/>
          </a:p>
        </p:txBody>
      </p:sp>
      <p:sp>
        <p:nvSpPr>
          <p:cNvPr id="9" name="textruta 8">
            <a:extLst>
              <a:ext uri="{FF2B5EF4-FFF2-40B4-BE49-F238E27FC236}">
                <a16:creationId xmlns:a16="http://schemas.microsoft.com/office/drawing/2014/main" id="{D251E3BF-4D12-381D-1A21-1378A5E2BD49}"/>
              </a:ext>
            </a:extLst>
          </p:cNvPr>
          <p:cNvSpPr txBox="1">
            <a:spLocks/>
          </p:cNvSpPr>
          <p:nvPr/>
        </p:nvSpPr>
        <p:spPr>
          <a:xfrm>
            <a:off x="875029" y="4834445"/>
            <a:ext cx="4140000" cy="1620000"/>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sv-SE" sz="1100" dirty="0"/>
          </a:p>
          <a:p>
            <a:pPr marL="285750" indent="-285750">
              <a:buFont typeface="Arial" panose="020B0604020202020204" pitchFamily="34" charset="0"/>
              <a:buChar char="•"/>
            </a:pPr>
            <a:r>
              <a:rPr lang="sv-SE" sz="1100" dirty="0"/>
              <a:t>Här beskrivs viktiga kostnadsaspekter för lösningen för er och för kunden/användaren/mottagaren. Kan inkludera utveckling, drift osv  </a:t>
            </a:r>
          </a:p>
        </p:txBody>
      </p:sp>
      <p:sp>
        <p:nvSpPr>
          <p:cNvPr id="8" name="textruta 7">
            <a:extLst>
              <a:ext uri="{FF2B5EF4-FFF2-40B4-BE49-F238E27FC236}">
                <a16:creationId xmlns:a16="http://schemas.microsoft.com/office/drawing/2014/main" id="{51472C18-8D9A-C62F-1CAB-2B4EB8DE6E30}"/>
              </a:ext>
            </a:extLst>
          </p:cNvPr>
          <p:cNvSpPr txBox="1">
            <a:spLocks noChangeAspect="1"/>
          </p:cNvSpPr>
          <p:nvPr/>
        </p:nvSpPr>
        <p:spPr>
          <a:xfrm>
            <a:off x="890133" y="2914016"/>
            <a:ext cx="4140000" cy="1620000"/>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100" dirty="0"/>
              <a:t>Beskriv kort regelverk, standarder och annat som relaterar till er lösning – och som kanske måste ändras! Hur tacklas detta? </a:t>
            </a:r>
          </a:p>
        </p:txBody>
      </p:sp>
      <p:sp>
        <p:nvSpPr>
          <p:cNvPr id="2" name="textruta 1">
            <a:extLst>
              <a:ext uri="{FF2B5EF4-FFF2-40B4-BE49-F238E27FC236}">
                <a16:creationId xmlns:a16="http://schemas.microsoft.com/office/drawing/2014/main" id="{5460FA5E-1C43-F1F1-2119-A7AB08B618C6}"/>
              </a:ext>
            </a:extLst>
          </p:cNvPr>
          <p:cNvSpPr txBox="1">
            <a:spLocks/>
          </p:cNvSpPr>
          <p:nvPr/>
        </p:nvSpPr>
        <p:spPr>
          <a:xfrm>
            <a:off x="875029" y="981676"/>
            <a:ext cx="4140000" cy="1620000"/>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100" dirty="0"/>
              <a:t>Här beskriver ni med någon mening eller några meningar vilken utmaning er innovation riktar sig mot. </a:t>
            </a:r>
          </a:p>
        </p:txBody>
      </p:sp>
      <p:sp>
        <p:nvSpPr>
          <p:cNvPr id="5" name="Rektangel: rundade hörn 4">
            <a:extLst>
              <a:ext uri="{FF2B5EF4-FFF2-40B4-BE49-F238E27FC236}">
                <a16:creationId xmlns:a16="http://schemas.microsoft.com/office/drawing/2014/main" id="{5B2C5FAE-9DF0-BE47-8516-FB33051D1FDC}"/>
              </a:ext>
            </a:extLst>
          </p:cNvPr>
          <p:cNvSpPr/>
          <p:nvPr/>
        </p:nvSpPr>
        <p:spPr>
          <a:xfrm>
            <a:off x="1080515" y="800285"/>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Fakta/Utmaning/Möjlighet</a:t>
            </a:r>
          </a:p>
        </p:txBody>
      </p:sp>
      <p:sp>
        <p:nvSpPr>
          <p:cNvPr id="6" name="Rektangel: rundade hörn 5">
            <a:extLst>
              <a:ext uri="{FF2B5EF4-FFF2-40B4-BE49-F238E27FC236}">
                <a16:creationId xmlns:a16="http://schemas.microsoft.com/office/drawing/2014/main" id="{A1AF01C4-83BB-BFF3-1FE7-EAB58426A6F2}"/>
              </a:ext>
            </a:extLst>
          </p:cNvPr>
          <p:cNvSpPr/>
          <p:nvPr/>
        </p:nvSpPr>
        <p:spPr>
          <a:xfrm>
            <a:off x="1080515" y="2769347"/>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Regler, standarder mm</a:t>
            </a:r>
          </a:p>
        </p:txBody>
      </p:sp>
      <p:sp>
        <p:nvSpPr>
          <p:cNvPr id="7" name="Rektangel: rundade hörn 6">
            <a:extLst>
              <a:ext uri="{FF2B5EF4-FFF2-40B4-BE49-F238E27FC236}">
                <a16:creationId xmlns:a16="http://schemas.microsoft.com/office/drawing/2014/main" id="{5BC42F0C-1D1D-6065-7CAD-794941847F1A}"/>
              </a:ext>
            </a:extLst>
          </p:cNvPr>
          <p:cNvSpPr/>
          <p:nvPr/>
        </p:nvSpPr>
        <p:spPr>
          <a:xfrm>
            <a:off x="1080515" y="4634224"/>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Kostnader</a:t>
            </a:r>
          </a:p>
        </p:txBody>
      </p:sp>
      <p:sp>
        <p:nvSpPr>
          <p:cNvPr id="12" name="Google Shape;182;p4">
            <a:extLst>
              <a:ext uri="{FF2B5EF4-FFF2-40B4-BE49-F238E27FC236}">
                <a16:creationId xmlns:a16="http://schemas.microsoft.com/office/drawing/2014/main" id="{77813C17-185C-C881-AF08-4D8C05337C90}"/>
              </a:ext>
            </a:extLst>
          </p:cNvPr>
          <p:cNvSpPr>
            <a:spLocks noChangeAspect="1"/>
          </p:cNvSpPr>
          <p:nvPr/>
        </p:nvSpPr>
        <p:spPr>
          <a:xfrm>
            <a:off x="6483085" y="992449"/>
            <a:ext cx="4140000" cy="1620000"/>
          </a:xfrm>
          <a:prstGeom prst="rect">
            <a:avLst/>
          </a:prstGeom>
          <a:solidFill>
            <a:schemeClr val="lt1">
              <a:alpha val="89803"/>
            </a:schemeClr>
          </a:solidFill>
          <a:ln w="25400" cap="flat" cmpd="sng">
            <a:solidFill>
              <a:srgbClr val="1D33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p4">
            <a:extLst>
              <a:ext uri="{FF2B5EF4-FFF2-40B4-BE49-F238E27FC236}">
                <a16:creationId xmlns:a16="http://schemas.microsoft.com/office/drawing/2014/main" id="{A0ADF8C8-F574-4693-B198-5882668449AC}"/>
              </a:ext>
            </a:extLst>
          </p:cNvPr>
          <p:cNvSpPr txBox="1"/>
          <p:nvPr/>
        </p:nvSpPr>
        <p:spPr>
          <a:xfrm>
            <a:off x="6483085" y="992449"/>
            <a:ext cx="4125283" cy="1781846"/>
          </a:xfrm>
          <a:prstGeom prst="rect">
            <a:avLst/>
          </a:prstGeom>
          <a:noFill/>
          <a:ln>
            <a:noFill/>
          </a:ln>
        </p:spPr>
        <p:txBody>
          <a:bodyPr spcFirstLastPara="1" wrap="square" lIns="320150" tIns="354075" rIns="320150" bIns="120900" anchor="t" anchorCtr="0">
            <a:noAutofit/>
          </a:bodyPr>
          <a:lstStyle/>
          <a:p>
            <a:pPr marL="285750" lvl="0" indent="-285750">
              <a:buSzPts val="1700"/>
              <a:buFont typeface="Arial" panose="020B0604020202020204" pitchFamily="34" charset="0"/>
              <a:buChar char="•"/>
            </a:pPr>
            <a:r>
              <a:rPr lang="sv-SE" sz="1100" dirty="0"/>
              <a:t>Här beskriver ni sådant som har med ekonomisk hållbarhet att göra: vilka vinster/besparingar kan er innovation leda till, kort- och långsiktigt? </a:t>
            </a:r>
          </a:p>
        </p:txBody>
      </p:sp>
      <p:sp>
        <p:nvSpPr>
          <p:cNvPr id="16" name="Google Shape;186;p4">
            <a:extLst>
              <a:ext uri="{FF2B5EF4-FFF2-40B4-BE49-F238E27FC236}">
                <a16:creationId xmlns:a16="http://schemas.microsoft.com/office/drawing/2014/main" id="{B9EC4E8F-E229-53CA-688D-5CFA98EDA623}"/>
              </a:ext>
            </a:extLst>
          </p:cNvPr>
          <p:cNvSpPr>
            <a:spLocks noChangeAspect="1"/>
          </p:cNvSpPr>
          <p:nvPr/>
        </p:nvSpPr>
        <p:spPr>
          <a:xfrm>
            <a:off x="6505158" y="2927069"/>
            <a:ext cx="4140000" cy="1620000"/>
          </a:xfrm>
          <a:prstGeom prst="rect">
            <a:avLst/>
          </a:prstGeom>
          <a:solidFill>
            <a:schemeClr val="lt1">
              <a:alpha val="89803"/>
            </a:schemeClr>
          </a:solidFill>
          <a:ln w="25400" cap="flat" cmpd="sng">
            <a:solidFill>
              <a:srgbClr val="1D33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87;p4">
            <a:extLst>
              <a:ext uri="{FF2B5EF4-FFF2-40B4-BE49-F238E27FC236}">
                <a16:creationId xmlns:a16="http://schemas.microsoft.com/office/drawing/2014/main" id="{98FD0120-0E93-7BF6-57B3-6B45819A7412}"/>
              </a:ext>
            </a:extLst>
          </p:cNvPr>
          <p:cNvSpPr txBox="1">
            <a:spLocks noChangeAspect="1"/>
          </p:cNvSpPr>
          <p:nvPr/>
        </p:nvSpPr>
        <p:spPr>
          <a:xfrm>
            <a:off x="6505158" y="2927069"/>
            <a:ext cx="4140000" cy="1620000"/>
          </a:xfrm>
          <a:prstGeom prst="rect">
            <a:avLst/>
          </a:prstGeom>
          <a:noFill/>
          <a:ln>
            <a:noFill/>
          </a:ln>
        </p:spPr>
        <p:txBody>
          <a:bodyPr spcFirstLastPara="1" wrap="square" lIns="320150" tIns="354075" rIns="320150" bIns="120900" anchor="t" anchorCtr="0">
            <a:noAutofit/>
          </a:bodyPr>
          <a:lstStyle/>
          <a:p>
            <a:pPr marL="285750" indent="-285750">
              <a:buSzPts val="1700"/>
              <a:buFont typeface="Arial" panose="020B0604020202020204" pitchFamily="34" charset="0"/>
              <a:buChar char="•"/>
            </a:pPr>
            <a:r>
              <a:rPr lang="sv-SE" sz="1100" dirty="0"/>
              <a:t>Här handlar det om ekologisk hållbarhet: klimat, energi, miljö, resiliens, </a:t>
            </a:r>
            <a:r>
              <a:rPr lang="sv-SE" sz="1100" dirty="0" smtClean="0"/>
              <a:t>cirkularitet …. </a:t>
            </a:r>
            <a:endParaRPr lang="sv-SE" sz="1100" dirty="0"/>
          </a:p>
        </p:txBody>
      </p:sp>
      <p:sp>
        <p:nvSpPr>
          <p:cNvPr id="20" name="Google Shape;190;p4">
            <a:extLst>
              <a:ext uri="{FF2B5EF4-FFF2-40B4-BE49-F238E27FC236}">
                <a16:creationId xmlns:a16="http://schemas.microsoft.com/office/drawing/2014/main" id="{06253306-7931-00A3-7390-F8A481A9B856}"/>
              </a:ext>
            </a:extLst>
          </p:cNvPr>
          <p:cNvSpPr/>
          <p:nvPr/>
        </p:nvSpPr>
        <p:spPr>
          <a:xfrm>
            <a:off x="6497802" y="4802119"/>
            <a:ext cx="4125283" cy="1684654"/>
          </a:xfrm>
          <a:prstGeom prst="rect">
            <a:avLst/>
          </a:prstGeom>
          <a:solidFill>
            <a:schemeClr val="lt1">
              <a:alpha val="89803"/>
            </a:schemeClr>
          </a:solidFill>
          <a:ln w="25400" cap="flat" cmpd="sng">
            <a:solidFill>
              <a:srgbClr val="1D33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p4">
            <a:extLst>
              <a:ext uri="{FF2B5EF4-FFF2-40B4-BE49-F238E27FC236}">
                <a16:creationId xmlns:a16="http://schemas.microsoft.com/office/drawing/2014/main" id="{871033D8-0BF0-3E76-79FF-548E00E45112}"/>
              </a:ext>
            </a:extLst>
          </p:cNvPr>
          <p:cNvSpPr txBox="1">
            <a:spLocks noChangeAspect="1"/>
          </p:cNvSpPr>
          <p:nvPr/>
        </p:nvSpPr>
        <p:spPr>
          <a:xfrm>
            <a:off x="6497801" y="4802119"/>
            <a:ext cx="4140000" cy="1620000"/>
          </a:xfrm>
          <a:prstGeom prst="rect">
            <a:avLst/>
          </a:prstGeom>
          <a:noFill/>
          <a:ln>
            <a:noFill/>
          </a:ln>
        </p:spPr>
        <p:txBody>
          <a:bodyPr spcFirstLastPara="1" wrap="square" lIns="320150" tIns="354075" rIns="320150" bIns="120900" anchor="t" anchorCtr="0">
            <a:noAutofit/>
          </a:bodyPr>
          <a:lstStyle/>
          <a:p>
            <a:pPr marL="285750" lvl="1" indent="-285750">
              <a:lnSpc>
                <a:spcPct val="90000"/>
              </a:lnSpc>
              <a:buClr>
                <a:schemeClr val="dk1"/>
              </a:buClr>
              <a:buSzPts val="1700"/>
              <a:buFont typeface="Arial" panose="020B0604020202020204" pitchFamily="34" charset="0"/>
              <a:buChar char="•"/>
            </a:pPr>
            <a:r>
              <a:rPr lang="sv-SE" sz="1100" b="0" i="0" u="none" strike="noStrike" cap="none" dirty="0">
                <a:solidFill>
                  <a:schemeClr val="dk1"/>
                </a:solidFill>
                <a:latin typeface="Arial"/>
                <a:ea typeface="Arial"/>
                <a:cs typeface="Arial"/>
                <a:sym typeface="Arial"/>
              </a:rPr>
              <a:t>På vilket sätt adresserar er innovation social hållbarhet: mångfald, jämställdhet, demokrati, god arbets- och livsmiljö? </a:t>
            </a:r>
          </a:p>
          <a:p>
            <a:pPr marL="285750" marR="0" lvl="1" indent="-285750" algn="l" rtl="0">
              <a:lnSpc>
                <a:spcPct val="90000"/>
              </a:lnSpc>
              <a:spcBef>
                <a:spcPts val="0"/>
              </a:spcBef>
              <a:spcAft>
                <a:spcPts val="0"/>
              </a:spcAft>
              <a:buClr>
                <a:schemeClr val="dk1"/>
              </a:buClr>
              <a:buSzPts val="1700"/>
              <a:buFont typeface="Arial" panose="020B0604020202020204" pitchFamily="34" charset="0"/>
              <a:buChar char="•"/>
            </a:pPr>
            <a:endParaRPr dirty="0"/>
          </a:p>
        </p:txBody>
      </p:sp>
      <p:sp>
        <p:nvSpPr>
          <p:cNvPr id="26" name="Rektangel: rundade hörn 25">
            <a:extLst>
              <a:ext uri="{FF2B5EF4-FFF2-40B4-BE49-F238E27FC236}">
                <a16:creationId xmlns:a16="http://schemas.microsoft.com/office/drawing/2014/main" id="{1BECEB6A-8777-771C-3935-44F7DDEDB22B}"/>
              </a:ext>
            </a:extLst>
          </p:cNvPr>
          <p:cNvSpPr/>
          <p:nvPr/>
        </p:nvSpPr>
        <p:spPr>
          <a:xfrm>
            <a:off x="6657465" y="792228"/>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Ekonomiska nyttor</a:t>
            </a:r>
          </a:p>
        </p:txBody>
      </p:sp>
      <p:sp>
        <p:nvSpPr>
          <p:cNvPr id="27" name="Rektangel: rundade hörn 26">
            <a:extLst>
              <a:ext uri="{FF2B5EF4-FFF2-40B4-BE49-F238E27FC236}">
                <a16:creationId xmlns:a16="http://schemas.microsoft.com/office/drawing/2014/main" id="{C6D61C28-B6F5-CACC-71AE-0ABB224C2C6B}"/>
              </a:ext>
            </a:extLst>
          </p:cNvPr>
          <p:cNvSpPr/>
          <p:nvPr/>
        </p:nvSpPr>
        <p:spPr>
          <a:xfrm>
            <a:off x="6672181" y="2748545"/>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Miljömässiga nyttor</a:t>
            </a:r>
          </a:p>
        </p:txBody>
      </p:sp>
      <p:sp>
        <p:nvSpPr>
          <p:cNvPr id="28" name="Rektangel: rundade hörn 27">
            <a:extLst>
              <a:ext uri="{FF2B5EF4-FFF2-40B4-BE49-F238E27FC236}">
                <a16:creationId xmlns:a16="http://schemas.microsoft.com/office/drawing/2014/main" id="{A0CD0ABD-3D9C-C9F9-8367-BAA6D552F265}"/>
              </a:ext>
            </a:extLst>
          </p:cNvPr>
          <p:cNvSpPr/>
          <p:nvPr/>
        </p:nvSpPr>
        <p:spPr>
          <a:xfrm>
            <a:off x="6672181" y="4666553"/>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Sociala nyttor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9" name="textruta 8">
            <a:extLst>
              <a:ext uri="{FF2B5EF4-FFF2-40B4-BE49-F238E27FC236}">
                <a16:creationId xmlns:a16="http://schemas.microsoft.com/office/drawing/2014/main" id="{D251E3BF-4D12-381D-1A21-1378A5E2BD49}"/>
              </a:ext>
            </a:extLst>
          </p:cNvPr>
          <p:cNvSpPr txBox="1">
            <a:spLocks/>
          </p:cNvSpPr>
          <p:nvPr/>
        </p:nvSpPr>
        <p:spPr>
          <a:xfrm>
            <a:off x="875029" y="4834446"/>
            <a:ext cx="4140000" cy="1620000"/>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200" dirty="0"/>
              <a:t>Beskriv vilka svårigheter ni ser framför er – och gärna även några ord om hur de kommer att hanteras! </a:t>
            </a:r>
          </a:p>
        </p:txBody>
      </p:sp>
      <p:sp>
        <p:nvSpPr>
          <p:cNvPr id="8" name="textruta 7">
            <a:extLst>
              <a:ext uri="{FF2B5EF4-FFF2-40B4-BE49-F238E27FC236}">
                <a16:creationId xmlns:a16="http://schemas.microsoft.com/office/drawing/2014/main" id="{51472C18-8D9A-C62F-1CAB-2B4EB8DE6E30}"/>
              </a:ext>
            </a:extLst>
          </p:cNvPr>
          <p:cNvSpPr txBox="1">
            <a:spLocks/>
          </p:cNvSpPr>
          <p:nvPr/>
        </p:nvSpPr>
        <p:spPr>
          <a:xfrm>
            <a:off x="890133" y="2914015"/>
            <a:ext cx="4140000" cy="1620000"/>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100" dirty="0"/>
              <a:t>Här beskrivs i korthet vägen framåt för att få innovationen i bruk!</a:t>
            </a:r>
          </a:p>
        </p:txBody>
      </p:sp>
      <p:sp>
        <p:nvSpPr>
          <p:cNvPr id="2" name="textruta 1">
            <a:extLst>
              <a:ext uri="{FF2B5EF4-FFF2-40B4-BE49-F238E27FC236}">
                <a16:creationId xmlns:a16="http://schemas.microsoft.com/office/drawing/2014/main" id="{5460FA5E-1C43-F1F1-2119-A7AB08B618C6}"/>
              </a:ext>
            </a:extLst>
          </p:cNvPr>
          <p:cNvSpPr txBox="1">
            <a:spLocks/>
          </p:cNvSpPr>
          <p:nvPr/>
        </p:nvSpPr>
        <p:spPr>
          <a:xfrm>
            <a:off x="875029" y="981675"/>
            <a:ext cx="4140000" cy="1620000"/>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100" dirty="0"/>
              <a:t>Vem betalar, äger, använder innovationen. Hur skapas och fångas värden? </a:t>
            </a:r>
          </a:p>
        </p:txBody>
      </p:sp>
      <p:sp>
        <p:nvSpPr>
          <p:cNvPr id="5" name="Rektangel: rundade hörn 4">
            <a:extLst>
              <a:ext uri="{FF2B5EF4-FFF2-40B4-BE49-F238E27FC236}">
                <a16:creationId xmlns:a16="http://schemas.microsoft.com/office/drawing/2014/main" id="{5B2C5FAE-9DF0-BE47-8516-FB33051D1FDC}"/>
              </a:ext>
            </a:extLst>
          </p:cNvPr>
          <p:cNvSpPr/>
          <p:nvPr/>
        </p:nvSpPr>
        <p:spPr>
          <a:xfrm>
            <a:off x="1080515" y="800285"/>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Affärsmodell</a:t>
            </a:r>
          </a:p>
        </p:txBody>
      </p:sp>
      <p:sp>
        <p:nvSpPr>
          <p:cNvPr id="6" name="Rektangel: rundade hörn 5">
            <a:extLst>
              <a:ext uri="{FF2B5EF4-FFF2-40B4-BE49-F238E27FC236}">
                <a16:creationId xmlns:a16="http://schemas.microsoft.com/office/drawing/2014/main" id="{A1AF01C4-83BB-BFF3-1FE7-EAB58426A6F2}"/>
              </a:ext>
            </a:extLst>
          </p:cNvPr>
          <p:cNvSpPr/>
          <p:nvPr/>
        </p:nvSpPr>
        <p:spPr>
          <a:xfrm>
            <a:off x="1080514" y="2769347"/>
            <a:ext cx="3067279"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Kommersialisering/Implementering</a:t>
            </a:r>
          </a:p>
        </p:txBody>
      </p:sp>
      <p:sp>
        <p:nvSpPr>
          <p:cNvPr id="7" name="Rektangel: rundade hörn 6">
            <a:extLst>
              <a:ext uri="{FF2B5EF4-FFF2-40B4-BE49-F238E27FC236}">
                <a16:creationId xmlns:a16="http://schemas.microsoft.com/office/drawing/2014/main" id="{5BC42F0C-1D1D-6065-7CAD-794941847F1A}"/>
              </a:ext>
            </a:extLst>
          </p:cNvPr>
          <p:cNvSpPr/>
          <p:nvPr/>
        </p:nvSpPr>
        <p:spPr>
          <a:xfrm>
            <a:off x="1080515" y="4666553"/>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Kvarvarande hinder</a:t>
            </a:r>
          </a:p>
        </p:txBody>
      </p:sp>
      <p:sp>
        <p:nvSpPr>
          <p:cNvPr id="12" name="Google Shape;182;p4">
            <a:extLst>
              <a:ext uri="{FF2B5EF4-FFF2-40B4-BE49-F238E27FC236}">
                <a16:creationId xmlns:a16="http://schemas.microsoft.com/office/drawing/2014/main" id="{77813C17-185C-C881-AF08-4D8C05337C90}"/>
              </a:ext>
            </a:extLst>
          </p:cNvPr>
          <p:cNvSpPr>
            <a:spLocks noChangeAspect="1"/>
          </p:cNvSpPr>
          <p:nvPr/>
        </p:nvSpPr>
        <p:spPr>
          <a:xfrm>
            <a:off x="6483085" y="992449"/>
            <a:ext cx="4140000" cy="1620000"/>
          </a:xfrm>
          <a:prstGeom prst="rect">
            <a:avLst/>
          </a:prstGeom>
          <a:solidFill>
            <a:schemeClr val="lt1">
              <a:alpha val="89803"/>
            </a:schemeClr>
          </a:solidFill>
          <a:ln w="25400" cap="flat" cmpd="sng">
            <a:solidFill>
              <a:srgbClr val="1D33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p4">
            <a:extLst>
              <a:ext uri="{FF2B5EF4-FFF2-40B4-BE49-F238E27FC236}">
                <a16:creationId xmlns:a16="http://schemas.microsoft.com/office/drawing/2014/main" id="{A0ADF8C8-F574-4693-B198-5882668449AC}"/>
              </a:ext>
            </a:extLst>
          </p:cNvPr>
          <p:cNvSpPr txBox="1"/>
          <p:nvPr/>
        </p:nvSpPr>
        <p:spPr>
          <a:xfrm>
            <a:off x="6483085" y="992449"/>
            <a:ext cx="4125283" cy="1781846"/>
          </a:xfrm>
          <a:prstGeom prst="rect">
            <a:avLst/>
          </a:prstGeom>
          <a:noFill/>
          <a:ln>
            <a:noFill/>
          </a:ln>
        </p:spPr>
        <p:txBody>
          <a:bodyPr spcFirstLastPara="1" wrap="square" lIns="320150" tIns="354075" rIns="320150" bIns="120900" anchor="t" anchorCtr="0">
            <a:noAutofit/>
          </a:bodyPr>
          <a:lstStyle/>
          <a:p>
            <a:pPr marL="285750" lvl="0" indent="-285750">
              <a:buSzPts val="1700"/>
              <a:buFont typeface="Arial" panose="020B0604020202020204" pitchFamily="34" charset="0"/>
              <a:buChar char="•"/>
            </a:pPr>
            <a:r>
              <a:rPr lang="sv-SE" sz="1100" dirty="0"/>
              <a:t>Vilka behövs för att innovationen ska förverkligas? Hur ser deras intressen och möjligheter ut? Är de med? Hur får ni med dem? </a:t>
            </a:r>
          </a:p>
        </p:txBody>
      </p:sp>
      <p:sp>
        <p:nvSpPr>
          <p:cNvPr id="16" name="Google Shape;186;p4">
            <a:extLst>
              <a:ext uri="{FF2B5EF4-FFF2-40B4-BE49-F238E27FC236}">
                <a16:creationId xmlns:a16="http://schemas.microsoft.com/office/drawing/2014/main" id="{B9EC4E8F-E229-53CA-688D-5CFA98EDA623}"/>
              </a:ext>
            </a:extLst>
          </p:cNvPr>
          <p:cNvSpPr>
            <a:spLocks noChangeAspect="1"/>
          </p:cNvSpPr>
          <p:nvPr/>
        </p:nvSpPr>
        <p:spPr>
          <a:xfrm>
            <a:off x="6505158" y="2927069"/>
            <a:ext cx="4140000" cy="1620000"/>
          </a:xfrm>
          <a:prstGeom prst="rect">
            <a:avLst/>
          </a:prstGeom>
          <a:solidFill>
            <a:schemeClr val="lt1">
              <a:alpha val="89803"/>
            </a:schemeClr>
          </a:solidFill>
          <a:ln w="25400" cap="flat" cmpd="sng">
            <a:solidFill>
              <a:srgbClr val="1D33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87;p4">
            <a:extLst>
              <a:ext uri="{FF2B5EF4-FFF2-40B4-BE49-F238E27FC236}">
                <a16:creationId xmlns:a16="http://schemas.microsoft.com/office/drawing/2014/main" id="{98FD0120-0E93-7BF6-57B3-6B45819A7412}"/>
              </a:ext>
            </a:extLst>
          </p:cNvPr>
          <p:cNvSpPr txBox="1">
            <a:spLocks noChangeAspect="1"/>
          </p:cNvSpPr>
          <p:nvPr/>
        </p:nvSpPr>
        <p:spPr>
          <a:xfrm>
            <a:off x="6505158" y="2927069"/>
            <a:ext cx="4140000" cy="1620000"/>
          </a:xfrm>
          <a:prstGeom prst="rect">
            <a:avLst/>
          </a:prstGeom>
          <a:noFill/>
          <a:ln>
            <a:noFill/>
          </a:ln>
        </p:spPr>
        <p:txBody>
          <a:bodyPr spcFirstLastPara="1" wrap="square" lIns="320150" tIns="354075" rIns="320150" bIns="120900" anchor="t" anchorCtr="0">
            <a:noAutofit/>
          </a:bodyPr>
          <a:lstStyle/>
          <a:p>
            <a:pPr marL="285750" indent="-285750">
              <a:buSzPts val="1700"/>
              <a:buFont typeface="Arial" panose="020B0604020202020204" pitchFamily="34" charset="0"/>
              <a:buChar char="•"/>
            </a:pPr>
            <a:r>
              <a:rPr lang="sv-SE" sz="1100" dirty="0"/>
              <a:t>Här finns möjlighet att ta upp viktiga aspekter som bör framgå i kommunikation med investerare, kunder eller andra intressenter</a:t>
            </a:r>
          </a:p>
        </p:txBody>
      </p:sp>
      <p:sp>
        <p:nvSpPr>
          <p:cNvPr id="26" name="Rektangel: rundade hörn 25">
            <a:extLst>
              <a:ext uri="{FF2B5EF4-FFF2-40B4-BE49-F238E27FC236}">
                <a16:creationId xmlns:a16="http://schemas.microsoft.com/office/drawing/2014/main" id="{1BECEB6A-8777-771C-3935-44F7DDEDB22B}"/>
              </a:ext>
            </a:extLst>
          </p:cNvPr>
          <p:cNvSpPr/>
          <p:nvPr/>
        </p:nvSpPr>
        <p:spPr>
          <a:xfrm>
            <a:off x="6657465" y="792228"/>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Aktörssamverkan</a:t>
            </a:r>
          </a:p>
        </p:txBody>
      </p:sp>
      <p:sp>
        <p:nvSpPr>
          <p:cNvPr id="27" name="Rektangel: rundade hörn 26">
            <a:extLst>
              <a:ext uri="{FF2B5EF4-FFF2-40B4-BE49-F238E27FC236}">
                <a16:creationId xmlns:a16="http://schemas.microsoft.com/office/drawing/2014/main" id="{C6D61C28-B6F5-CACC-71AE-0ABB224C2C6B}"/>
              </a:ext>
            </a:extLst>
          </p:cNvPr>
          <p:cNvSpPr/>
          <p:nvPr/>
        </p:nvSpPr>
        <p:spPr>
          <a:xfrm>
            <a:off x="6672181" y="2748545"/>
            <a:ext cx="2650976" cy="40044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Viktigt att tänka på</a:t>
            </a:r>
          </a:p>
        </p:txBody>
      </p:sp>
    </p:spTree>
    <p:extLst>
      <p:ext uri="{BB962C8B-B14F-4D97-AF65-F5344CB8AC3E}">
        <p14:creationId xmlns:p14="http://schemas.microsoft.com/office/powerpoint/2010/main" val="2909339027"/>
      </p:ext>
    </p:extLst>
  </p:cSld>
  <p:clrMapOvr>
    <a:masterClrMapping/>
  </p:clrMapOvr>
</p:sld>
</file>

<file path=ppt/theme/theme1.xml><?xml version="1.0" encoding="utf-8"?>
<a:theme xmlns:a="http://schemas.openxmlformats.org/drawingml/2006/main" name="1_Dark_infra">
  <a:themeElements>
    <a:clrScheme name="Custom 48">
      <a:dk1>
        <a:srgbClr val="000000"/>
      </a:dk1>
      <a:lt1>
        <a:srgbClr val="FFFFFF"/>
      </a:lt1>
      <a:dk2>
        <a:srgbClr val="9B9B9B"/>
      </a:dk2>
      <a:lt2>
        <a:srgbClr val="E6E6E6"/>
      </a:lt2>
      <a:accent1>
        <a:srgbClr val="203349"/>
      </a:accent1>
      <a:accent2>
        <a:srgbClr val="60C981"/>
      </a:accent2>
      <a:accent3>
        <a:srgbClr val="FFD55D"/>
      </a:accent3>
      <a:accent4>
        <a:srgbClr val="006C6B"/>
      </a:accent4>
      <a:accent5>
        <a:srgbClr val="00B0DB"/>
      </a:accent5>
      <a:accent6>
        <a:srgbClr val="9A9A9A"/>
      </a:accent6>
      <a:hlink>
        <a:srgbClr val="006C6B"/>
      </a:hlink>
      <a:folHlink>
        <a:srgbClr val="016B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528</Words>
  <Application>Microsoft Office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Calibri</vt:lpstr>
      <vt:lpstr>Lucida Sans</vt:lpstr>
      <vt:lpstr>Courier New</vt:lpstr>
      <vt:lpstr>Georgia</vt:lpstr>
      <vt:lpstr>Arial Black</vt:lpstr>
      <vt:lpstr>Arial</vt:lpstr>
      <vt:lpstr>Montserrat</vt:lpstr>
      <vt:lpstr>1_Dark_infra</vt:lpstr>
      <vt:lpstr>Two-pager: att enkelt och snabbt kunna ge en överblick och visa nyttan med en innovation</vt:lpstr>
      <vt:lpstr>Varför skriva en two-pager? </vt:lpstr>
      <vt:lpstr>Sammanfatta din innovation på två powerpointbilder </vt:lpstr>
      <vt:lpstr>Innovationens namn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Two-pager: att enkelt och snabbt kunna ge en överblick och visa nyttan med en innovation</dc:title>
  <dc:creator>Bodil Sandén</dc:creator>
  <cp:lastModifiedBy>Fredrick Lekarp</cp:lastModifiedBy>
  <cp:revision>14</cp:revision>
  <dcterms:created xsi:type="dcterms:W3CDTF">2023-03-23T10:23:06Z</dcterms:created>
  <dcterms:modified xsi:type="dcterms:W3CDTF">2023-04-05T12:07:07Z</dcterms:modified>
</cp:coreProperties>
</file>