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75"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p:restoredTop sz="96327"/>
  </p:normalViewPr>
  <p:slideViewPr>
    <p:cSldViewPr snapToGrid="0" snapToObjects="1">
      <p:cViewPr varScale="1">
        <p:scale>
          <a:sx n="109" d="100"/>
          <a:sy n="109" d="100"/>
        </p:scale>
        <p:origin x="216" y="144"/>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57" d="100"/>
          <a:sy n="157" d="100"/>
        </p:scale>
        <p:origin x="532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81C9B-FBF9-4947-A203-BAB6C74260FD}" type="datetimeFigureOut">
              <a:rPr lang="sv-SE" smtClean="0"/>
              <a:t>2023-07-17</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327D2-34A0-1945-AE6F-AB3BC8878503}" type="slidenum">
              <a:rPr lang="sv-SE" smtClean="0"/>
              <a:t>‹#›</a:t>
            </a:fld>
            <a:endParaRPr lang="sv-SE"/>
          </a:p>
        </p:txBody>
      </p:sp>
    </p:spTree>
    <p:extLst>
      <p:ext uri="{BB962C8B-B14F-4D97-AF65-F5344CB8AC3E}">
        <p14:creationId xmlns:p14="http://schemas.microsoft.com/office/powerpoint/2010/main" val="229882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Tänk på att det är viktigt att fundera på vilken fråga man vill ha svar på! Det gäller att byta ut frågan ovan mot det som passar: det kan exempelvis vara ”Vilka omvärldsförändringar ser vi som påverkar det framtida bostadsbyggandet i retionen?”</a:t>
            </a:r>
            <a:endParaRPr/>
          </a:p>
          <a:p>
            <a:pPr marL="0" lvl="0" indent="0" algn="l" rtl="0">
              <a:spcBef>
                <a:spcPts val="0"/>
              </a:spcBef>
              <a:spcAft>
                <a:spcPts val="0"/>
              </a:spcAft>
              <a:buNone/>
            </a:pPr>
            <a:endParaRPr/>
          </a:p>
          <a:p>
            <a:pPr marL="0" lvl="0" indent="0" algn="l" rtl="0">
              <a:spcBef>
                <a:spcPts val="0"/>
              </a:spcBef>
              <a:spcAft>
                <a:spcPts val="0"/>
              </a:spcAft>
              <a:buNone/>
            </a:pPr>
            <a:r>
              <a:rPr lang="sv-SE"/>
              <a:t>I den enskilda övningen, tänk på:</a:t>
            </a:r>
            <a:endParaRPr/>
          </a:p>
          <a:p>
            <a:pPr marL="171450" lvl="0" indent="-171450" algn="l" rtl="0">
              <a:spcBef>
                <a:spcPts val="0"/>
              </a:spcBef>
              <a:spcAft>
                <a:spcPts val="0"/>
              </a:spcAft>
              <a:buClr>
                <a:schemeClr val="dk1"/>
              </a:buClr>
              <a:buSzPts val="1200"/>
              <a:buFont typeface="Arial"/>
              <a:buChar char="•"/>
            </a:pPr>
            <a:r>
              <a:rPr lang="sv-SE"/>
              <a:t>Att en trend har en riktning, exempelvis ”befolkningen blir äldre”</a:t>
            </a:r>
            <a:endParaRPr/>
          </a:p>
          <a:p>
            <a:pPr marL="171450" lvl="0" indent="-171450" algn="l" rtl="0">
              <a:spcBef>
                <a:spcPts val="0"/>
              </a:spcBef>
              <a:spcAft>
                <a:spcPts val="0"/>
              </a:spcAft>
              <a:buClr>
                <a:schemeClr val="dk1"/>
              </a:buClr>
              <a:buSzPts val="1200"/>
              <a:buFont typeface="Arial"/>
              <a:buChar char="•"/>
            </a:pPr>
            <a:r>
              <a:rPr lang="sv-SE"/>
              <a:t>Att skriva läsligt</a:t>
            </a:r>
            <a:endParaRPr/>
          </a:p>
          <a:p>
            <a:pPr marL="171450" lvl="0" indent="-171450" algn="l" rtl="0">
              <a:spcBef>
                <a:spcPts val="0"/>
              </a:spcBef>
              <a:spcAft>
                <a:spcPts val="0"/>
              </a:spcAft>
              <a:buClr>
                <a:schemeClr val="dk1"/>
              </a:buClr>
              <a:buSzPts val="1200"/>
              <a:buFont typeface="Arial"/>
              <a:buChar char="•"/>
            </a:pPr>
            <a:r>
              <a:rPr lang="sv-SE"/>
              <a:t>Att varje trend ska beskrivas med några ord, högst ett par meningar.</a:t>
            </a:r>
            <a:endParaRPr/>
          </a:p>
        </p:txBody>
      </p:sp>
      <p:sp>
        <p:nvSpPr>
          <p:cNvPr id="222" name="Google Shape;22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10</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15240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sv-SE"/>
              <a:t>Detta andra moment, att välja ut de viktigaste, kan behöva 10-15 minuter.</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sv-SE"/>
              <a:t>Hur ska vi sen arbeta vidare med de säkra trenderna och de strategiska osäkerheterna? Först och främst är det i allmänhet bäst att bara arbeta vidare med de som bedömts som viktiga för er frågeställning. Sedan föreslår vi följande:</a:t>
            </a:r>
            <a:endParaRPr/>
          </a:p>
          <a:p>
            <a:pPr marL="171450" lvl="0" indent="-171450" algn="l" rtl="0">
              <a:spcBef>
                <a:spcPts val="0"/>
              </a:spcBef>
              <a:spcAft>
                <a:spcPts val="0"/>
              </a:spcAft>
              <a:buClr>
                <a:schemeClr val="dk1"/>
              </a:buClr>
              <a:buSzPts val="1200"/>
              <a:buFont typeface="Arial"/>
              <a:buChar char="•"/>
            </a:pPr>
            <a:r>
              <a:rPr lang="sv-SE"/>
              <a:t>Säkra trender: dessa måste ni arbeta vidare med! Kolla att de stämmer, alltså att de finns, är viktiga och säkra. Om de håller för granskning, så blir nästa steg att beskriva vilka konsekvenserna kan bli för er organisation/ert projekt. Mer om detta senare!</a:t>
            </a:r>
            <a:endParaRPr/>
          </a:p>
          <a:p>
            <a:pPr marL="171450" lvl="0" indent="-171450" algn="l" rtl="0">
              <a:spcBef>
                <a:spcPts val="0"/>
              </a:spcBef>
              <a:spcAft>
                <a:spcPts val="0"/>
              </a:spcAft>
              <a:buClr>
                <a:schemeClr val="dk1"/>
              </a:buClr>
              <a:buSzPts val="1200"/>
              <a:buFont typeface="Arial"/>
              <a:buChar char="•"/>
            </a:pPr>
            <a:r>
              <a:rPr lang="sv-SE"/>
              <a:t>Strategiska osäkerheter: Här gäller samma sak: gör en fördjupad bedömning för att kontrollera att ni uppfattat dem rätt. De som håller för granskning är lika viktiga att förhålla sig till som de säkra trenderna. Försök gärna formulera osäkerheterna som antingen…..eller…., exempelvis ”Antingen får vi ekonomisk tillväxt eller ekonomisk stagnation”, ”Antingen får vi urbanisering eller utflyttning till landet”. Sådana motsatspar är användbara om ni vill bygga scenarier, vilket beskrivs lite längre fram. Även här – kanske efter att scenarier är gjorda – är det viktigt att göra analyser rörande tänkbara konsekvenser för organisationen/projektet.</a:t>
            </a:r>
            <a:endParaRPr/>
          </a:p>
          <a:p>
            <a:pPr marL="0" lvl="0" indent="0" algn="l" rtl="0">
              <a:spcBef>
                <a:spcPts val="0"/>
              </a:spcBef>
              <a:spcAft>
                <a:spcPts val="0"/>
              </a:spcAft>
              <a:buClr>
                <a:schemeClr val="dk1"/>
              </a:buClr>
              <a:buSzPts val="1200"/>
              <a:buFont typeface="Calibri"/>
              <a:buNone/>
            </a:pPr>
            <a:endParaRPr/>
          </a:p>
          <a:p>
            <a:pPr marL="228600" lvl="0" indent="-152400" algn="l" rtl="0">
              <a:spcBef>
                <a:spcPts val="0"/>
              </a:spcBef>
              <a:spcAft>
                <a:spcPts val="0"/>
              </a:spcAft>
              <a:buClr>
                <a:schemeClr val="dk1"/>
              </a:buClr>
              <a:buSzPts val="1200"/>
              <a:buFont typeface="Calibri"/>
              <a:buNone/>
            </a:pPr>
            <a:endParaRPr/>
          </a:p>
        </p:txBody>
      </p:sp>
      <p:sp>
        <p:nvSpPr>
          <p:cNvPr id="236" name="Google Shape;236;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12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Efter att ni gjort en första beskrivning av säkra trender och strategiska osäkerheter gäller det att kolla om de är korrekt observerade. Ovan finns några tips om vad man ska tänka på i detta arbete. Ett arbetssätt kan vara att ni organiserar er två och två. Varje par tar hand om någon trend och någon osäkerhet. Återsamling efter ett par timmar eller kanske efter en vecka. Tänk på att Internet kan vara en utmärkt informationskälla!</a:t>
            </a:r>
            <a:endParaRPr/>
          </a:p>
          <a:p>
            <a:pPr marL="0" lvl="0" indent="0" algn="l" rtl="0">
              <a:spcBef>
                <a:spcPts val="0"/>
              </a:spcBef>
              <a:spcAft>
                <a:spcPts val="0"/>
              </a:spcAft>
              <a:buNone/>
            </a:pPr>
            <a:endParaRPr/>
          </a:p>
          <a:p>
            <a:pPr marL="0" lvl="0" indent="0" algn="l" rtl="0">
              <a:spcBef>
                <a:spcPts val="0"/>
              </a:spcBef>
              <a:spcAft>
                <a:spcPts val="0"/>
              </a:spcAft>
              <a:buNone/>
            </a:pPr>
            <a:r>
              <a:rPr lang="sv-SE"/>
              <a:t>Förslag till snabb validering: Dela upp ansvar, var och en springer till sin dator för att leta stöd till trenden, mottrender med mera. Samlas efter en timma och stäm av! Ni har förhoppningsvis lyckats samla på er observationer och data som gör att argumentationen kring olika trenders och osäkerhets betydelse blir tydligare!</a:t>
            </a:r>
            <a:endParaRPr/>
          </a:p>
        </p:txBody>
      </p:sp>
      <p:sp>
        <p:nvSpPr>
          <p:cNvPr id="255" name="Google Shape;25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13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29" name="Google Shape;12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Vad är då en trend? </a:t>
            </a:r>
            <a:endParaRPr/>
          </a:p>
          <a:p>
            <a:pPr marL="0" lvl="0" indent="0" algn="l" rtl="0">
              <a:spcBef>
                <a:spcPts val="0"/>
              </a:spcBef>
              <a:spcAft>
                <a:spcPts val="0"/>
              </a:spcAft>
              <a:buNone/>
            </a:pPr>
            <a:r>
              <a:rPr lang="sv-SE"/>
              <a:t>En trend beskriver ett flöde, vart något är på väg. En förändringsriktning</a:t>
            </a:r>
            <a:endParaRPr/>
          </a:p>
          <a:p>
            <a:pPr marL="0" lvl="0" indent="0" algn="l" rtl="0">
              <a:spcBef>
                <a:spcPts val="0"/>
              </a:spcBef>
              <a:spcAft>
                <a:spcPts val="0"/>
              </a:spcAft>
              <a:buNone/>
            </a:pPr>
            <a:r>
              <a:rPr lang="sv-SE"/>
              <a:t>När man är trendanalytiker så letar man efter mönster </a:t>
            </a:r>
            <a:endParaRPr/>
          </a:p>
          <a:p>
            <a:pPr marL="0" lvl="0" indent="0" algn="l" rtl="0">
              <a:spcBef>
                <a:spcPts val="0"/>
              </a:spcBef>
              <a:spcAft>
                <a:spcPts val="0"/>
              </a:spcAft>
              <a:buNone/>
            </a:pPr>
            <a:endParaRPr/>
          </a:p>
          <a:p>
            <a:pPr marL="0" lvl="0" indent="0" algn="l" rtl="0">
              <a:spcBef>
                <a:spcPts val="0"/>
              </a:spcBef>
              <a:spcAft>
                <a:spcPts val="0"/>
              </a:spcAft>
              <a:buNone/>
            </a:pPr>
            <a:r>
              <a:rPr lang="sv-SE" i="1"/>
              <a:t>Tid: </a:t>
            </a:r>
            <a:endParaRPr/>
          </a:p>
          <a:p>
            <a:pPr marL="0" lvl="0" indent="0" algn="l" rtl="0">
              <a:spcBef>
                <a:spcPts val="0"/>
              </a:spcBef>
              <a:spcAft>
                <a:spcPts val="0"/>
              </a:spcAft>
              <a:buNone/>
            </a:pPr>
            <a:r>
              <a:rPr lang="sv-SE" i="1"/>
              <a:t>Långsam förändring: </a:t>
            </a:r>
            <a:endParaRPr/>
          </a:p>
          <a:p>
            <a:pPr marL="0" lvl="0" indent="0" algn="l" rtl="0">
              <a:spcBef>
                <a:spcPts val="0"/>
              </a:spcBef>
              <a:spcAft>
                <a:spcPts val="0"/>
              </a:spcAft>
              <a:buNone/>
            </a:pPr>
            <a:r>
              <a:rPr lang="sv-SE" i="1"/>
              <a:t>Sker i världen: </a:t>
            </a:r>
            <a:r>
              <a:rPr lang="sv-SE"/>
              <a:t>Involverar flera individer och innebär ett sorts gemensamt beteende i samhället</a:t>
            </a:r>
            <a:endParaRPr i="1"/>
          </a:p>
          <a:p>
            <a:pPr marL="0" lvl="0" indent="0" algn="l" rtl="0">
              <a:spcBef>
                <a:spcPts val="0"/>
              </a:spcBef>
              <a:spcAft>
                <a:spcPts val="0"/>
              </a:spcAft>
              <a:buNone/>
            </a:pPr>
            <a:r>
              <a:rPr lang="sv-SE" i="1"/>
              <a:t>Riktning</a:t>
            </a:r>
            <a:r>
              <a:rPr lang="sv-SE"/>
              <a:t>: För att något ska vara en trend ska den förändras åt något håll, öka eller minska</a:t>
            </a:r>
            <a:endParaRPr/>
          </a:p>
          <a:p>
            <a:pPr marL="0" lvl="0" indent="0" algn="l" rtl="0">
              <a:spcBef>
                <a:spcPts val="0"/>
              </a:spcBef>
              <a:spcAft>
                <a:spcPts val="0"/>
              </a:spcAft>
              <a:buNone/>
            </a:pPr>
            <a:r>
              <a:rPr lang="sv-SE" i="1"/>
              <a:t>Finns nu: </a:t>
            </a:r>
            <a:r>
              <a:rPr lang="sv-SE" i="0"/>
              <a:t>Man ser förändringen nu</a:t>
            </a:r>
            <a:endParaRPr/>
          </a:p>
          <a:p>
            <a:pPr marL="0" lvl="0" indent="0" algn="l" rtl="0">
              <a:spcBef>
                <a:spcPts val="0"/>
              </a:spcBef>
              <a:spcAft>
                <a:spcPts val="0"/>
              </a:spcAft>
              <a:buNone/>
            </a:pPr>
            <a:r>
              <a:rPr lang="sv-SE"/>
              <a:t>Urbaniseringen är exempelvis en stark global trend. </a:t>
            </a:r>
            <a:endParaRPr/>
          </a:p>
          <a:p>
            <a:pPr marL="0" lvl="0" indent="0" algn="l" rtl="0">
              <a:spcBef>
                <a:spcPts val="0"/>
              </a:spcBef>
              <a:spcAft>
                <a:spcPts val="0"/>
              </a:spcAft>
              <a:buNone/>
            </a:pPr>
            <a:r>
              <a:rPr lang="sv-SE"/>
              <a:t>En megatrend är en trend som påverkar hela samhället</a:t>
            </a:r>
            <a:endParaRPr/>
          </a:p>
          <a:p>
            <a:pPr marL="0" lvl="0" indent="0" algn="l" rtl="0">
              <a:spcBef>
                <a:spcPts val="0"/>
              </a:spcBef>
              <a:spcAft>
                <a:spcPts val="0"/>
              </a:spcAft>
              <a:buNone/>
            </a:pPr>
            <a:endParaRPr/>
          </a:p>
        </p:txBody>
      </p:sp>
      <p:sp>
        <p:nvSpPr>
          <p:cNvPr id="137" name="Google Shape;13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Kommentar!</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5" name="Google Shape;14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Megatrender: långsiktiga  och genomgripande förändringar. </a:t>
            </a:r>
            <a:endParaRPr/>
          </a:p>
          <a:p>
            <a:pPr marL="0" lvl="0" indent="0" algn="l" rtl="0">
              <a:spcBef>
                <a:spcPts val="0"/>
              </a:spcBef>
              <a:spcAft>
                <a:spcPts val="0"/>
              </a:spcAft>
              <a:buNone/>
            </a:pPr>
            <a:r>
              <a:rPr lang="sv-SE"/>
              <a:t>Exempel:</a:t>
            </a:r>
            <a:endParaRPr/>
          </a:p>
          <a:p>
            <a:pPr marL="0" lvl="0" indent="0" algn="l" rtl="0">
              <a:spcBef>
                <a:spcPts val="0"/>
              </a:spcBef>
              <a:spcAft>
                <a:spcPts val="0"/>
              </a:spcAft>
              <a:buNone/>
            </a:pPr>
            <a:r>
              <a:rPr lang="sv-SE"/>
              <a:t>Den demografiska utvecklingen</a:t>
            </a:r>
            <a:endParaRPr/>
          </a:p>
          <a:p>
            <a:pPr marL="0" lvl="0" indent="0" algn="l" rtl="0">
              <a:spcBef>
                <a:spcPts val="0"/>
              </a:spcBef>
              <a:spcAft>
                <a:spcPts val="0"/>
              </a:spcAft>
              <a:buNone/>
            </a:pPr>
            <a:r>
              <a:rPr lang="sv-SE"/>
              <a:t>Teknikutvecklingen</a:t>
            </a:r>
            <a:endParaRPr/>
          </a:p>
          <a:p>
            <a:pPr marL="0" lvl="0" indent="0" algn="l" rtl="0">
              <a:spcBef>
                <a:spcPts val="0"/>
              </a:spcBef>
              <a:spcAft>
                <a:spcPts val="0"/>
              </a:spcAft>
              <a:buNone/>
            </a:pPr>
            <a:r>
              <a:rPr lang="sv-SE"/>
              <a:t>Fortsatt individualisering</a:t>
            </a:r>
            <a:endParaRPr/>
          </a:p>
          <a:p>
            <a:pPr marL="0" lvl="0" indent="0" algn="l" rtl="0">
              <a:spcBef>
                <a:spcPts val="0"/>
              </a:spcBef>
              <a:spcAft>
                <a:spcPts val="0"/>
              </a:spcAft>
              <a:buNone/>
            </a:pPr>
            <a:endParaRPr/>
          </a:p>
          <a:p>
            <a:pPr marL="0" lvl="0" indent="0" algn="l" rtl="0">
              <a:spcBef>
                <a:spcPts val="0"/>
              </a:spcBef>
              <a:spcAft>
                <a:spcPts val="0"/>
              </a:spcAft>
              <a:buNone/>
            </a:pPr>
            <a:r>
              <a:rPr lang="sv-SE"/>
              <a:t>Tas ibland för givna, men måste ändå beaktas. Kan ibland  vara drivkrafterna bakom korta och medellånga trender. </a:t>
            </a:r>
            <a:endParaRPr/>
          </a:p>
          <a:p>
            <a:pPr marL="0" lvl="0" indent="0" algn="l" rtl="0">
              <a:spcBef>
                <a:spcPts val="0"/>
              </a:spcBef>
              <a:spcAft>
                <a:spcPts val="0"/>
              </a:spcAft>
              <a:buNone/>
            </a:pPr>
            <a:endParaRPr/>
          </a:p>
        </p:txBody>
      </p:sp>
      <p:sp>
        <p:nvSpPr>
          <p:cNvPr id="160" name="Google Shape;16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6</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Dessa megatrender är hämtade från Trafikverkets omvärldsanalys (2018) http://trafikverket.diva-portal.org/smash/get/diva2:1363874/FULLTEXT01.pdf </a:t>
            </a:r>
            <a:endParaRPr/>
          </a:p>
          <a:p>
            <a:pPr marL="0" lvl="0" indent="0" algn="l" rtl="0">
              <a:spcBef>
                <a:spcPts val="0"/>
              </a:spcBef>
              <a:spcAft>
                <a:spcPts val="0"/>
              </a:spcAft>
              <a:buNone/>
            </a:pPr>
            <a:endParaRPr/>
          </a:p>
          <a:p>
            <a:pPr marL="0" lvl="0" indent="0" algn="l" rtl="0">
              <a:spcBef>
                <a:spcPts val="0"/>
              </a:spcBef>
              <a:spcAft>
                <a:spcPts val="0"/>
              </a:spcAft>
              <a:buNone/>
            </a:pPr>
            <a:r>
              <a:rPr lang="sv-SE"/>
              <a:t>Om ni önskar, kan det vara bra att låta deltagarna fundera en och en ett par minuter om dessa megatrender. Sedan kan man diskutera, två och två eller tillsammans: Ser vi dessa trender? Kan de vara viktiga för oss?</a:t>
            </a:r>
            <a:endParaRPr/>
          </a:p>
          <a:p>
            <a:pPr marL="0" lvl="0" indent="0" algn="l" rtl="0">
              <a:spcBef>
                <a:spcPts val="0"/>
              </a:spcBef>
              <a:spcAft>
                <a:spcPts val="0"/>
              </a:spcAft>
              <a:buNone/>
            </a:pPr>
            <a:endParaRPr/>
          </a:p>
          <a:p>
            <a:pPr marL="0" lvl="0" indent="0" algn="l" rtl="0">
              <a:spcBef>
                <a:spcPts val="0"/>
              </a:spcBef>
              <a:spcAft>
                <a:spcPts val="0"/>
              </a:spcAft>
              <a:buNone/>
            </a:pPr>
            <a:r>
              <a:rPr lang="sv-SE"/>
              <a:t>Några observationer:</a:t>
            </a:r>
            <a:endParaRPr/>
          </a:p>
          <a:p>
            <a:pPr marL="0" lvl="0" indent="0" algn="l" rtl="0">
              <a:spcBef>
                <a:spcPts val="0"/>
              </a:spcBef>
              <a:spcAft>
                <a:spcPts val="0"/>
              </a:spcAft>
              <a:buNone/>
            </a:pPr>
            <a:endParaRPr/>
          </a:p>
          <a:p>
            <a:pPr marL="0" lvl="0" indent="0" algn="l" rtl="0">
              <a:spcBef>
                <a:spcPts val="0"/>
              </a:spcBef>
              <a:spcAft>
                <a:spcPts val="0"/>
              </a:spcAft>
              <a:buNone/>
            </a:pPr>
            <a:r>
              <a:rPr lang="sv-SE"/>
              <a:t>Digitaliseringens effekter genomsyrar allt:</a:t>
            </a:r>
            <a:endParaRPr/>
          </a:p>
          <a:p>
            <a:pPr marL="171450" lvl="0" indent="-171450" algn="l" rtl="0">
              <a:spcBef>
                <a:spcPts val="0"/>
              </a:spcBef>
              <a:spcAft>
                <a:spcPts val="0"/>
              </a:spcAft>
              <a:buClr>
                <a:schemeClr val="dk1"/>
              </a:buClr>
              <a:buSzPts val="1200"/>
              <a:buFont typeface="Arial"/>
              <a:buChar char="•"/>
            </a:pPr>
            <a:r>
              <a:rPr lang="sv-SE"/>
              <a:t>Internet of Things (sakernas internet) växer kraftigt</a:t>
            </a:r>
            <a:endParaRPr/>
          </a:p>
          <a:p>
            <a:pPr marL="171450" lvl="0" indent="-171450" algn="l" rtl="0">
              <a:spcBef>
                <a:spcPts val="0"/>
              </a:spcBef>
              <a:spcAft>
                <a:spcPts val="0"/>
              </a:spcAft>
              <a:buClr>
                <a:schemeClr val="dk1"/>
              </a:buClr>
              <a:buSzPts val="1200"/>
              <a:buFont typeface="Arial"/>
              <a:buChar char="•"/>
            </a:pPr>
            <a:r>
              <a:rPr lang="sv-SE"/>
              <a:t>Artificiell intelligens (AI) och automation slår i genom på bred front</a:t>
            </a:r>
            <a:endParaRPr/>
          </a:p>
          <a:p>
            <a:pPr marL="171450" lvl="0" indent="-171450" algn="l" rtl="0">
              <a:spcBef>
                <a:spcPts val="0"/>
              </a:spcBef>
              <a:spcAft>
                <a:spcPts val="0"/>
              </a:spcAft>
              <a:buClr>
                <a:schemeClr val="dk1"/>
              </a:buClr>
              <a:buSzPts val="1200"/>
              <a:buFont typeface="Arial"/>
              <a:buChar char="•"/>
            </a:pPr>
            <a:r>
              <a:rPr lang="sv-SE"/>
              <a:t>Nya affärsmodeller, plattformskamp och innovationsjakt</a:t>
            </a:r>
            <a:endParaRPr/>
          </a:p>
          <a:p>
            <a:pPr marL="171450" lvl="0" indent="-171450" algn="l" rtl="0">
              <a:spcBef>
                <a:spcPts val="0"/>
              </a:spcBef>
              <a:spcAft>
                <a:spcPts val="0"/>
              </a:spcAft>
              <a:buClr>
                <a:schemeClr val="dk1"/>
              </a:buClr>
              <a:buSzPts val="1200"/>
              <a:buFont typeface="Arial"/>
              <a:buChar char="•"/>
            </a:pPr>
            <a:r>
              <a:rPr lang="sv-SE"/>
              <a:t>Ny lagstiftning för hantering av oro över maktmissbruk och bristande integritet</a:t>
            </a:r>
            <a:endParaRPr/>
          </a:p>
          <a:p>
            <a:pPr marL="171450" lvl="0" indent="-171450" algn="l" rtl="0">
              <a:spcBef>
                <a:spcPts val="0"/>
              </a:spcBef>
              <a:spcAft>
                <a:spcPts val="0"/>
              </a:spcAft>
              <a:buClr>
                <a:schemeClr val="dk1"/>
              </a:buClr>
              <a:buSzPts val="1200"/>
              <a:buFont typeface="Arial"/>
              <a:buChar char="•"/>
            </a:pPr>
            <a:r>
              <a:rPr lang="sv-SE"/>
              <a:t>Delningsekonomin tar fart</a:t>
            </a:r>
            <a:endParaRPr/>
          </a:p>
          <a:p>
            <a:pPr marL="171450" lvl="0" indent="-171450" algn="l" rtl="0">
              <a:spcBef>
                <a:spcPts val="0"/>
              </a:spcBef>
              <a:spcAft>
                <a:spcPts val="0"/>
              </a:spcAft>
              <a:buClr>
                <a:schemeClr val="dk1"/>
              </a:buClr>
              <a:buSzPts val="1200"/>
              <a:buFont typeface="Arial"/>
              <a:buChar char="•"/>
            </a:pPr>
            <a:r>
              <a:rPr lang="sv-SE"/>
              <a:t>Ett förändrat kommunikationslandskap går mot ännu en ny nivå</a:t>
            </a:r>
            <a:endParaRPr/>
          </a:p>
          <a:p>
            <a:pPr marL="171450" lvl="0" indent="-171450" algn="l" rtl="0">
              <a:spcBef>
                <a:spcPts val="0"/>
              </a:spcBef>
              <a:spcAft>
                <a:spcPts val="0"/>
              </a:spcAft>
              <a:buClr>
                <a:schemeClr val="dk1"/>
              </a:buClr>
              <a:buSzPts val="1200"/>
              <a:buFont typeface="Arial"/>
              <a:buChar char="•"/>
            </a:pPr>
            <a:r>
              <a:rPr lang="sv-SE"/>
              <a:t>Människor och verksamheter blir mer platsoberoende</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sv-SE"/>
              <a:t>Breddat hållbarhetsfokus samt ökad kraft i energiomställningen:</a:t>
            </a:r>
            <a:endParaRPr/>
          </a:p>
          <a:p>
            <a:pPr marL="171450" lvl="0" indent="-171450" algn="l" rtl="0">
              <a:spcBef>
                <a:spcPts val="0"/>
              </a:spcBef>
              <a:spcAft>
                <a:spcPts val="0"/>
              </a:spcAft>
              <a:buClr>
                <a:schemeClr val="dk1"/>
              </a:buClr>
              <a:buSzPts val="1200"/>
              <a:buFont typeface="Arial"/>
              <a:buChar char="•"/>
            </a:pPr>
            <a:r>
              <a:rPr lang="sv-SE"/>
              <a:t>Starkt fokus på utfasning av fossila bränslen</a:t>
            </a:r>
            <a:endParaRPr/>
          </a:p>
          <a:p>
            <a:pPr marL="171450" lvl="0" indent="-171450" algn="l" rtl="0">
              <a:spcBef>
                <a:spcPts val="0"/>
              </a:spcBef>
              <a:spcAft>
                <a:spcPts val="0"/>
              </a:spcAft>
              <a:buClr>
                <a:schemeClr val="dk1"/>
              </a:buClr>
              <a:buSzPts val="1200"/>
              <a:buFont typeface="Arial"/>
              <a:buChar char="•"/>
            </a:pPr>
            <a:r>
              <a:rPr lang="sv-SE"/>
              <a:t>Sol- och vindkraft ritar om energikartan i grunden</a:t>
            </a:r>
            <a:endParaRPr/>
          </a:p>
          <a:p>
            <a:pPr marL="171450" lvl="0" indent="-171450" algn="l" rtl="0">
              <a:spcBef>
                <a:spcPts val="0"/>
              </a:spcBef>
              <a:spcAft>
                <a:spcPts val="0"/>
              </a:spcAft>
              <a:buClr>
                <a:schemeClr val="dk1"/>
              </a:buClr>
              <a:buSzPts val="1200"/>
              <a:buFont typeface="Arial"/>
              <a:buChar char="•"/>
            </a:pPr>
            <a:r>
              <a:rPr lang="sv-SE"/>
              <a:t>Fortsatt fokus på energieffektivitet</a:t>
            </a:r>
            <a:endParaRPr/>
          </a:p>
          <a:p>
            <a:pPr marL="171450" lvl="0" indent="-171450" algn="l" rtl="0">
              <a:spcBef>
                <a:spcPts val="0"/>
              </a:spcBef>
              <a:spcAft>
                <a:spcPts val="0"/>
              </a:spcAft>
              <a:buClr>
                <a:schemeClr val="dk1"/>
              </a:buClr>
              <a:buSzPts val="1200"/>
              <a:buFont typeface="Arial"/>
              <a:buChar char="•"/>
            </a:pPr>
            <a:r>
              <a:rPr lang="sv-SE"/>
              <a:t>Från reaktivt till proaktivt undanröjande av ohållbarhet</a:t>
            </a:r>
            <a:endParaRPr/>
          </a:p>
          <a:p>
            <a:pPr marL="171450" lvl="0" indent="-171450" algn="l" rtl="0">
              <a:spcBef>
                <a:spcPts val="0"/>
              </a:spcBef>
              <a:spcAft>
                <a:spcPts val="0"/>
              </a:spcAft>
              <a:buClr>
                <a:schemeClr val="dk1"/>
              </a:buClr>
              <a:buSzPts val="1200"/>
              <a:buFont typeface="Arial"/>
              <a:buChar char="•"/>
            </a:pPr>
            <a:r>
              <a:rPr lang="sv-SE"/>
              <a:t>Den cirkulära ekonomin tar fart</a:t>
            </a:r>
            <a:endParaRPr/>
          </a:p>
          <a:p>
            <a:pPr marL="171450" lvl="0" indent="-9525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sv-SE"/>
              <a:t>Fler bor i växande stadsregioner med ökande skillnader i livsstilar:</a:t>
            </a:r>
            <a:endParaRPr/>
          </a:p>
          <a:p>
            <a:pPr marL="171450" lvl="0" indent="-171450" algn="l" rtl="0">
              <a:spcBef>
                <a:spcPts val="0"/>
              </a:spcBef>
              <a:spcAft>
                <a:spcPts val="0"/>
              </a:spcAft>
              <a:buClr>
                <a:schemeClr val="dk1"/>
              </a:buClr>
              <a:buSzPts val="1200"/>
              <a:buFont typeface="Arial"/>
              <a:buChar char="•"/>
            </a:pPr>
            <a:r>
              <a:rPr lang="sv-SE"/>
              <a:t>Ökad befolkning genom migration, babyboom och ökad andel äldre</a:t>
            </a:r>
            <a:endParaRPr/>
          </a:p>
          <a:p>
            <a:pPr marL="171450" lvl="0" indent="-171450" algn="l" rtl="0">
              <a:spcBef>
                <a:spcPts val="0"/>
              </a:spcBef>
              <a:spcAft>
                <a:spcPts val="0"/>
              </a:spcAft>
              <a:buClr>
                <a:schemeClr val="dk1"/>
              </a:buClr>
              <a:buSzPts val="1200"/>
              <a:buFont typeface="Arial"/>
              <a:buChar char="•"/>
            </a:pPr>
            <a:r>
              <a:rPr lang="sv-SE"/>
              <a:t>Tilltagande skillnader mellan människor, platser och regioner </a:t>
            </a:r>
            <a:endParaRPr/>
          </a:p>
          <a:p>
            <a:pPr marL="171450" lvl="0" indent="-171450" algn="l" rtl="0">
              <a:spcBef>
                <a:spcPts val="0"/>
              </a:spcBef>
              <a:spcAft>
                <a:spcPts val="0"/>
              </a:spcAft>
              <a:buClr>
                <a:schemeClr val="dk1"/>
              </a:buClr>
              <a:buSzPts val="1200"/>
              <a:buFont typeface="Arial"/>
              <a:buChar char="•"/>
            </a:pPr>
            <a:r>
              <a:rPr lang="sv-SE"/>
              <a:t>Alltmer heterogena livsstilar och värderingar </a:t>
            </a:r>
            <a:endParaRPr/>
          </a:p>
          <a:p>
            <a:pPr marL="171450" lvl="0" indent="-9525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sv-SE"/>
              <a:t>En alltmer tjänstebaserad ekonomi i en osäker global utveckling:</a:t>
            </a:r>
            <a:endParaRPr/>
          </a:p>
          <a:p>
            <a:pPr marL="171450" lvl="0" indent="-171450" algn="l" rtl="0">
              <a:spcBef>
                <a:spcPts val="0"/>
              </a:spcBef>
              <a:spcAft>
                <a:spcPts val="0"/>
              </a:spcAft>
              <a:buClr>
                <a:schemeClr val="dk1"/>
              </a:buClr>
              <a:buSzPts val="1200"/>
              <a:buFont typeface="Arial"/>
              <a:buChar char="•"/>
            </a:pPr>
            <a:r>
              <a:rPr lang="sv-SE"/>
              <a:t>Världshandeln har planat ut men mängden gods ökar</a:t>
            </a:r>
            <a:endParaRPr/>
          </a:p>
          <a:p>
            <a:pPr marL="171450" lvl="0" indent="-171450" algn="l" rtl="0">
              <a:spcBef>
                <a:spcPts val="0"/>
              </a:spcBef>
              <a:spcAft>
                <a:spcPts val="0"/>
              </a:spcAft>
              <a:buClr>
                <a:schemeClr val="dk1"/>
              </a:buClr>
              <a:buSzPts val="1200"/>
              <a:buFont typeface="Arial"/>
              <a:buChar char="•"/>
            </a:pPr>
            <a:r>
              <a:rPr lang="sv-SE"/>
              <a:t>Tjänstenäringarna och immateriell ekonomi ökar i betydelse</a:t>
            </a:r>
            <a:endParaRPr/>
          </a:p>
          <a:p>
            <a:pPr marL="171450" lvl="0" indent="-171450" algn="l" rtl="0">
              <a:spcBef>
                <a:spcPts val="0"/>
              </a:spcBef>
              <a:spcAft>
                <a:spcPts val="0"/>
              </a:spcAft>
              <a:buClr>
                <a:schemeClr val="dk1"/>
              </a:buClr>
              <a:buSzPts val="1200"/>
              <a:buFont typeface="Arial"/>
              <a:buChar char="•"/>
            </a:pPr>
            <a:r>
              <a:rPr lang="sv-SE"/>
              <a:t>Tilltagande asymmetrisk ekonomisk världsordning?</a:t>
            </a:r>
            <a:endParaRPr/>
          </a:p>
          <a:p>
            <a:pPr marL="171450" lvl="0" indent="-171450" algn="l" rtl="0">
              <a:spcBef>
                <a:spcPts val="0"/>
              </a:spcBef>
              <a:spcAft>
                <a:spcPts val="0"/>
              </a:spcAft>
              <a:buClr>
                <a:schemeClr val="dk1"/>
              </a:buClr>
              <a:buSzPts val="1200"/>
              <a:buFont typeface="Arial"/>
              <a:buChar char="•"/>
            </a:pPr>
            <a:r>
              <a:rPr lang="sv-SE"/>
              <a:t>Kommer en ökad protektionism och separatism förändra den globala ekonomin? </a:t>
            </a:r>
            <a:endParaRPr/>
          </a:p>
          <a:p>
            <a:pPr marL="171450" lvl="0" indent="-9525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sv-SE"/>
              <a:t>Ökat fokus på samhällssäkerhet och sårbarhet:</a:t>
            </a:r>
            <a:endParaRPr/>
          </a:p>
          <a:p>
            <a:pPr marL="171450" lvl="0" indent="-171450" algn="l" rtl="0">
              <a:spcBef>
                <a:spcPts val="0"/>
              </a:spcBef>
              <a:spcAft>
                <a:spcPts val="0"/>
              </a:spcAft>
              <a:buClr>
                <a:schemeClr val="dk1"/>
              </a:buClr>
              <a:buSzPts val="1200"/>
              <a:buFont typeface="Arial"/>
              <a:buChar char="•"/>
            </a:pPr>
            <a:r>
              <a:rPr lang="sv-SE"/>
              <a:t>Cyber(o)säkerhet och digital sårbarhet alltmer aktuella frågor</a:t>
            </a:r>
            <a:endParaRPr/>
          </a:p>
          <a:p>
            <a:pPr marL="171450" lvl="0" indent="-171450" algn="l" rtl="0">
              <a:spcBef>
                <a:spcPts val="0"/>
              </a:spcBef>
              <a:spcAft>
                <a:spcPts val="0"/>
              </a:spcAft>
              <a:buClr>
                <a:schemeClr val="dk1"/>
              </a:buClr>
              <a:buSzPts val="1200"/>
              <a:buFont typeface="Arial"/>
              <a:buChar char="•"/>
            </a:pPr>
            <a:r>
              <a:rPr lang="sv-SE"/>
              <a:t>Ökad geopolitisk osäkerhet</a:t>
            </a:r>
            <a:endParaRPr/>
          </a:p>
          <a:p>
            <a:pPr marL="171450" lvl="0" indent="-171450" algn="l" rtl="0">
              <a:spcBef>
                <a:spcPts val="0"/>
              </a:spcBef>
              <a:spcAft>
                <a:spcPts val="0"/>
              </a:spcAft>
              <a:buClr>
                <a:schemeClr val="dk1"/>
              </a:buClr>
              <a:buSzPts val="1200"/>
              <a:buFont typeface="Arial"/>
              <a:buChar char="•"/>
            </a:pPr>
            <a:r>
              <a:rPr lang="sv-SE"/>
              <a:t>Fake news, tillitsbrist och ökad känsla av oro</a:t>
            </a:r>
            <a:endParaRPr/>
          </a:p>
          <a:p>
            <a:pPr marL="171450" lvl="0" indent="-171450" algn="l" rtl="0">
              <a:spcBef>
                <a:spcPts val="0"/>
              </a:spcBef>
              <a:spcAft>
                <a:spcPts val="0"/>
              </a:spcAft>
              <a:buClr>
                <a:schemeClr val="dk1"/>
              </a:buClr>
              <a:buSzPts val="1200"/>
              <a:buFont typeface="Arial"/>
              <a:buChar char="•"/>
            </a:pPr>
            <a:r>
              <a:rPr lang="sv-SE"/>
              <a:t>Klimateffekterna pekar på sårbarhet i samhället</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68" name="Google Shape;16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I enkelhet kan vi beskriva det som att utanför organisationen finns en närvärld bestående av aktörer som man på ett eller annat sätt är beroende av. Ofta är de ens intressenter. Det kan ofta vara möjligt att påverka närvärlden.</a:t>
            </a:r>
            <a:endParaRPr/>
          </a:p>
          <a:p>
            <a:pPr marL="0" lvl="0" indent="0" algn="l" rtl="0">
              <a:spcBef>
                <a:spcPts val="0"/>
              </a:spcBef>
              <a:spcAft>
                <a:spcPts val="0"/>
              </a:spcAft>
              <a:buNone/>
            </a:pPr>
            <a:endParaRPr/>
          </a:p>
          <a:p>
            <a:pPr marL="0" lvl="0" indent="0" algn="l" rtl="0">
              <a:spcBef>
                <a:spcPts val="0"/>
              </a:spcBef>
              <a:spcAft>
                <a:spcPts val="0"/>
              </a:spcAft>
              <a:buNone/>
            </a:pPr>
            <a:r>
              <a:rPr lang="sv-SE"/>
              <a:t>Omvärlden är ”längre bort” och den får vi i större utsträckning försöka anpassa oss till.</a:t>
            </a:r>
            <a:endParaRPr/>
          </a:p>
        </p:txBody>
      </p:sp>
      <p:sp>
        <p:nvSpPr>
          <p:cNvPr id="185" name="Google Shape;18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 så ska vi titta på var ni kan leta efter trenderna…</a:t>
            </a:r>
            <a:endParaRPr/>
          </a:p>
          <a:p>
            <a:pPr marL="0" lvl="0" indent="0" algn="l" rtl="0">
              <a:spcBef>
                <a:spcPts val="0"/>
              </a:spcBef>
              <a:spcAft>
                <a:spcPts val="0"/>
              </a:spcAft>
              <a:buNone/>
            </a:pPr>
            <a:r>
              <a:rPr lang="sv-SE"/>
              <a:t>Här är ett försök att illustrera detta. Vi brukar skilja mellan Invärld, Närvärld och Omvärld….</a:t>
            </a:r>
            <a:endParaRPr/>
          </a:p>
          <a:p>
            <a:pPr marL="0" lvl="0" indent="0" algn="l" rtl="0">
              <a:spcBef>
                <a:spcPts val="0"/>
              </a:spcBef>
              <a:spcAft>
                <a:spcPts val="0"/>
              </a:spcAft>
              <a:buNone/>
            </a:pPr>
            <a:endParaRPr/>
          </a:p>
          <a:p>
            <a:pPr marL="0" lvl="0" indent="0" algn="l" rtl="0">
              <a:spcBef>
                <a:spcPts val="0"/>
              </a:spcBef>
              <a:spcAft>
                <a:spcPts val="0"/>
              </a:spcAft>
              <a:buNone/>
            </a:pPr>
            <a:r>
              <a:rPr lang="sv-SE"/>
              <a:t>Tänk på att frågan längst upp kan behöva ändras! Ibland kanske det är bättre att arbeta med exempelvis:</a:t>
            </a:r>
            <a:endParaRPr/>
          </a:p>
          <a:p>
            <a:pPr marL="0" lvl="0" indent="0" algn="l" rtl="0">
              <a:spcBef>
                <a:spcPts val="0"/>
              </a:spcBef>
              <a:spcAft>
                <a:spcPts val="0"/>
              </a:spcAft>
              <a:buNone/>
            </a:pPr>
            <a:r>
              <a:rPr lang="sv-SE"/>
              <a:t>…..påverka </a:t>
            </a:r>
            <a:r>
              <a:rPr lang="sv-SE" b="1" i="1"/>
              <a:t>byggandets</a:t>
            </a:r>
            <a:r>
              <a:rPr lang="sv-SE"/>
              <a:t> framtida utveckling</a:t>
            </a:r>
            <a:endParaRPr/>
          </a:p>
          <a:p>
            <a:pPr marL="0" marR="0" lvl="0" indent="0" algn="l" rtl="0">
              <a:lnSpc>
                <a:spcPct val="100000"/>
              </a:lnSpc>
              <a:spcBef>
                <a:spcPts val="0"/>
              </a:spcBef>
              <a:spcAft>
                <a:spcPts val="0"/>
              </a:spcAft>
              <a:buClr>
                <a:schemeClr val="dk1"/>
              </a:buClr>
              <a:buSzPts val="1200"/>
              <a:buFont typeface="Calibri"/>
              <a:buNone/>
            </a:pPr>
            <a:r>
              <a:rPr lang="sv-SE"/>
              <a:t>…..påverka </a:t>
            </a:r>
            <a:r>
              <a:rPr lang="sv-SE" b="1" i="1"/>
              <a:t>regionens</a:t>
            </a:r>
            <a:r>
              <a:rPr lang="sv-SE"/>
              <a:t> framtida utveckling</a:t>
            </a:r>
            <a:endParaRPr/>
          </a:p>
          <a:p>
            <a:pPr marL="0" marR="0" lvl="0" indent="0" algn="l" rtl="0">
              <a:lnSpc>
                <a:spcPct val="100000"/>
              </a:lnSpc>
              <a:spcBef>
                <a:spcPts val="0"/>
              </a:spcBef>
              <a:spcAft>
                <a:spcPts val="0"/>
              </a:spcAft>
              <a:buClr>
                <a:schemeClr val="dk1"/>
              </a:buClr>
              <a:buSzPts val="1200"/>
              <a:buFont typeface="Calibri"/>
              <a:buNone/>
            </a:pPr>
            <a:r>
              <a:rPr lang="sv-SE"/>
              <a:t>…..påverka </a:t>
            </a:r>
            <a:r>
              <a:rPr lang="sv-SE" b="1" i="1"/>
              <a:t>branschens </a:t>
            </a:r>
            <a:r>
              <a:rPr lang="sv-SE"/>
              <a:t> framtida utveckling</a:t>
            </a:r>
            <a:endParaRPr/>
          </a:p>
          <a:p>
            <a:pPr marL="0" lvl="0" indent="0" algn="l" rtl="0">
              <a:spcBef>
                <a:spcPts val="0"/>
              </a:spcBef>
              <a:spcAft>
                <a:spcPts val="0"/>
              </a:spcAft>
              <a:buNone/>
            </a:pPr>
            <a:r>
              <a:rPr lang="sv-SE"/>
              <a:t>…eller vad det nu kan vara som ska diskuteras.</a:t>
            </a:r>
            <a:endParaRPr/>
          </a:p>
          <a:p>
            <a:pPr marL="0" lvl="0" indent="0" algn="l" rtl="0">
              <a:spcBef>
                <a:spcPts val="0"/>
              </a:spcBef>
              <a:spcAft>
                <a:spcPts val="0"/>
              </a:spcAft>
              <a:buNone/>
            </a:pPr>
            <a:endParaRPr/>
          </a:p>
          <a:p>
            <a:pPr marL="0" lvl="0" indent="0" algn="l" rtl="0">
              <a:spcBef>
                <a:spcPts val="0"/>
              </a:spcBef>
              <a:spcAft>
                <a:spcPts val="0"/>
              </a:spcAft>
              <a:buNone/>
            </a:pPr>
            <a:r>
              <a:rPr lang="sv-SE"/>
              <a:t>Det kan också vara så att det inte ska stå ”Vårt företag” i mitten, det kan ju lika gärna vara exempelvis ”Byggprojektet XX” eller ”Installationsbranschen” som är vår invärld. Då blir det också läge att se över om aktörerna i närvärlden behöver bytas ut.</a:t>
            </a:r>
            <a:endParaRPr/>
          </a:p>
        </p:txBody>
      </p:sp>
      <p:sp>
        <p:nvSpPr>
          <p:cNvPr id="196" name="Google Shape;19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9</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support.microsoft.com/sv-se/office/%C3%A4ndra-bakgrunden-p%C3%A5-bilderna-i-powerpoint-f%C3%B6r-webben-6927cd06-5a5b-483e-9d98-6e270df45700"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sv-SE"/>
              <a:t>Klicka här för att ändra mall för rubrikformat</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2023-07-17</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584625" y="6001204"/>
            <a:ext cx="5475515" cy="788305"/>
          </a:xfrm>
          <a:prstGeom prst="rect">
            <a:avLst/>
          </a:prstGeom>
        </p:spPr>
      </p:pic>
      <p:sp>
        <p:nvSpPr>
          <p:cNvPr id="12" name="TextBox 11">
            <a:extLst>
              <a:ext uri="{FF2B5EF4-FFF2-40B4-BE49-F238E27FC236}">
                <a16:creationId xmlns:a16="http://schemas.microsoft.com/office/drawing/2014/main" id="{D98B5759-8546-31B8-4BFF-E09926975398}"/>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4"/>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311560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lvl1p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sv-SE"/>
              <a:t>Klicka på ikonen för att lägga till en bild</a:t>
            </a:r>
          </a:p>
        </p:txBody>
      </p:sp>
    </p:spTree>
    <p:extLst>
      <p:ext uri="{BB962C8B-B14F-4D97-AF65-F5344CB8AC3E}">
        <p14:creationId xmlns:p14="http://schemas.microsoft.com/office/powerpoint/2010/main" val="308743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TextBox 4">
            <a:extLst>
              <a:ext uri="{FF2B5EF4-FFF2-40B4-BE49-F238E27FC236}">
                <a16:creationId xmlns:a16="http://schemas.microsoft.com/office/drawing/2014/main" id="{7AD9FD0C-E980-4A95-3273-EE415AB4421A}"/>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2"/>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150264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TextBox 4">
            <a:extLst>
              <a:ext uri="{FF2B5EF4-FFF2-40B4-BE49-F238E27FC236}">
                <a16:creationId xmlns:a16="http://schemas.microsoft.com/office/drawing/2014/main" id="{D83350B4-9C1E-413A-0173-D3002DF1A1D7}"/>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2"/>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3367518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16"/>
        <p:cNvGrpSpPr/>
        <p:nvPr/>
      </p:nvGrpSpPr>
      <p:grpSpPr>
        <a:xfrm>
          <a:off x="0" y="0"/>
          <a:ext cx="0" cy="0"/>
          <a:chOff x="0" y="0"/>
          <a:chExt cx="0" cy="0"/>
        </a:xfrm>
      </p:grpSpPr>
      <p:sp>
        <p:nvSpPr>
          <p:cNvPr id="17" name="Google Shape;17;p16"/>
          <p:cNvSpPr/>
          <p:nvPr/>
        </p:nvSpPr>
        <p:spPr>
          <a:xfrm>
            <a:off x="0" y="0"/>
            <a:ext cx="12192000" cy="5274469"/>
          </a:xfrm>
          <a:prstGeom prst="rect">
            <a:avLst/>
          </a:prstGeom>
          <a:solidFill>
            <a:srgbClr val="157E8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b="0" i="0" u="none" strike="noStrike" cap="none">
              <a:solidFill>
                <a:schemeClr val="lt1"/>
              </a:solidFill>
              <a:latin typeface="Arial"/>
              <a:ea typeface="Arial"/>
              <a:cs typeface="Arial"/>
              <a:sym typeface="Arial"/>
            </a:endParaRPr>
          </a:p>
        </p:txBody>
      </p:sp>
      <p:sp>
        <p:nvSpPr>
          <p:cNvPr id="18" name="Google Shape;18;p16"/>
          <p:cNvSpPr>
            <a:spLocks noGrp="1"/>
          </p:cNvSpPr>
          <p:nvPr>
            <p:ph type="pic" idx="2"/>
          </p:nvPr>
        </p:nvSpPr>
        <p:spPr>
          <a:xfrm>
            <a:off x="0" y="1"/>
            <a:ext cx="12192000" cy="5274735"/>
          </a:xfrm>
          <a:prstGeom prst="rect">
            <a:avLst/>
          </a:prstGeom>
          <a:noFill/>
          <a:ln>
            <a:noFill/>
          </a:ln>
        </p:spPr>
      </p:sp>
      <p:sp>
        <p:nvSpPr>
          <p:cNvPr id="19" name="Google Shape;19;p16"/>
          <p:cNvSpPr txBox="1">
            <a:spLocks noGrp="1"/>
          </p:cNvSpPr>
          <p:nvPr>
            <p:ph type="body" idx="1"/>
          </p:nvPr>
        </p:nvSpPr>
        <p:spPr>
          <a:xfrm>
            <a:off x="636059" y="1819235"/>
            <a:ext cx="5885244" cy="1764507"/>
          </a:xfrm>
          <a:prstGeom prst="rect">
            <a:avLst/>
          </a:prstGeom>
          <a:noFill/>
          <a:ln>
            <a:noFill/>
          </a:ln>
        </p:spPr>
        <p:txBody>
          <a:bodyPr spcFirstLastPara="1" wrap="square" lIns="91425" tIns="45700" rIns="91425" bIns="45700" anchor="b" anchorCtr="0">
            <a:normAutofit/>
          </a:bodyPr>
          <a:lstStyle>
            <a:lvl1pPr marL="457200" lvl="0" indent="-228600" algn="l">
              <a:spcBef>
                <a:spcPts val="960"/>
              </a:spcBef>
              <a:spcAft>
                <a:spcPts val="0"/>
              </a:spcAft>
              <a:buClr>
                <a:srgbClr val="FFFFFF"/>
              </a:buClr>
              <a:buSzPts val="4800"/>
              <a:buNone/>
              <a:defRPr sz="4800" b="1">
                <a:solidFill>
                  <a:srgbClr val="FFFFFF"/>
                </a:solidFill>
                <a:latin typeface="Arial"/>
                <a:ea typeface="Arial"/>
                <a:cs typeface="Arial"/>
                <a:sym typeface="Arial"/>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6"/>
          <p:cNvSpPr txBox="1">
            <a:spLocks noGrp="1"/>
          </p:cNvSpPr>
          <p:nvPr>
            <p:ph type="body" idx="3"/>
          </p:nvPr>
        </p:nvSpPr>
        <p:spPr>
          <a:xfrm>
            <a:off x="636059" y="3868670"/>
            <a:ext cx="4606949" cy="859631"/>
          </a:xfrm>
          <a:prstGeom prst="rect">
            <a:avLst/>
          </a:prstGeom>
          <a:noFill/>
          <a:ln>
            <a:noFill/>
          </a:ln>
        </p:spPr>
        <p:txBody>
          <a:bodyPr spcFirstLastPara="1" wrap="square" lIns="91425" tIns="45700" rIns="91425" bIns="45700" anchor="t" anchorCtr="0">
            <a:normAutofit/>
          </a:bodyPr>
          <a:lstStyle>
            <a:lvl1pPr marL="457200" lvl="0" indent="-228600" algn="l">
              <a:spcBef>
                <a:spcPts val="533"/>
              </a:spcBef>
              <a:spcAft>
                <a:spcPts val="0"/>
              </a:spcAft>
              <a:buClr>
                <a:srgbClr val="FFFDFF"/>
              </a:buClr>
              <a:buSzPts val="2667"/>
              <a:buNone/>
              <a:defRPr sz="2667">
                <a:solidFill>
                  <a:srgbClr val="FFFDFF"/>
                </a:solidFill>
                <a:latin typeface="Arial"/>
                <a:ea typeface="Arial"/>
                <a:cs typeface="Arial"/>
                <a:sym typeface="Arial"/>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969018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Rubrik och innehåll">
  <p:cSld name="1_Rubrik och innehåll">
    <p:spTree>
      <p:nvGrpSpPr>
        <p:cNvPr id="1" name="Shape 21"/>
        <p:cNvGrpSpPr/>
        <p:nvPr/>
      </p:nvGrpSpPr>
      <p:grpSpPr>
        <a:xfrm>
          <a:off x="0" y="0"/>
          <a:ext cx="0" cy="0"/>
          <a:chOff x="0" y="0"/>
          <a:chExt cx="0" cy="0"/>
        </a:xfrm>
      </p:grpSpPr>
      <p:sp>
        <p:nvSpPr>
          <p:cNvPr id="22" name="Google Shape;22;p17"/>
          <p:cNvSpPr txBox="1">
            <a:spLocks noGrp="1"/>
          </p:cNvSpPr>
          <p:nvPr>
            <p:ph type="body" idx="1"/>
          </p:nvPr>
        </p:nvSpPr>
        <p:spPr>
          <a:xfrm>
            <a:off x="609601" y="1321907"/>
            <a:ext cx="5369560" cy="4525963"/>
          </a:xfrm>
          <a:prstGeom prst="rect">
            <a:avLst/>
          </a:prstGeom>
          <a:noFill/>
          <a:ln>
            <a:noFill/>
          </a:ln>
        </p:spPr>
        <p:txBody>
          <a:bodyPr spcFirstLastPara="1" wrap="square" lIns="91425" tIns="45700" rIns="91425" bIns="45700" anchor="t" anchorCtr="0">
            <a:normAutofit/>
          </a:bodyPr>
          <a:lstStyle>
            <a:lvl1pPr marL="457200" lvl="0" indent="-228600" algn="l">
              <a:spcBef>
                <a:spcPts val="533"/>
              </a:spcBef>
              <a:spcAft>
                <a:spcPts val="0"/>
              </a:spcAft>
              <a:buClr>
                <a:srgbClr val="595959"/>
              </a:buClr>
              <a:buSzPts val="2667"/>
              <a:buNone/>
              <a:defRPr sz="2667">
                <a:solidFill>
                  <a:srgbClr val="595959"/>
                </a:solidFill>
                <a:latin typeface="Arial"/>
                <a:ea typeface="Arial"/>
                <a:cs typeface="Arial"/>
                <a:sym typeface="Arial"/>
              </a:defRPr>
            </a:lvl1pPr>
            <a:lvl2pPr marL="914400" lvl="1" indent="-228600" algn="l">
              <a:spcBef>
                <a:spcPts val="427"/>
              </a:spcBef>
              <a:spcAft>
                <a:spcPts val="0"/>
              </a:spcAft>
              <a:buClr>
                <a:srgbClr val="595959"/>
              </a:buClr>
              <a:buSzPts val="2133"/>
              <a:buFont typeface="Arial"/>
              <a:buNone/>
              <a:defRPr sz="2133">
                <a:solidFill>
                  <a:srgbClr val="595959"/>
                </a:solidFill>
                <a:latin typeface="Arial"/>
                <a:ea typeface="Arial"/>
                <a:cs typeface="Arial"/>
                <a:sym typeface="Arial"/>
              </a:defRPr>
            </a:lvl2pPr>
            <a:lvl3pPr marL="1371600" lvl="2" indent="-347154" algn="l">
              <a:spcBef>
                <a:spcPts val="373"/>
              </a:spcBef>
              <a:spcAft>
                <a:spcPts val="0"/>
              </a:spcAft>
              <a:buClr>
                <a:srgbClr val="595959"/>
              </a:buClr>
              <a:buSzPts val="1867"/>
              <a:buChar char="•"/>
              <a:defRPr sz="1867">
                <a:solidFill>
                  <a:srgbClr val="595959"/>
                </a:solidFill>
                <a:latin typeface="Arial"/>
                <a:ea typeface="Arial"/>
                <a:cs typeface="Arial"/>
                <a:sym typeface="Arial"/>
              </a:defRPr>
            </a:lvl3pPr>
            <a:lvl4pPr marL="1828800" lvl="3" indent="-330200" algn="l">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4pPr>
            <a:lvl5pPr marL="2286000" lvl="4" indent="-330200" algn="l">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23" name="Google Shape;23;p17"/>
          <p:cNvCxnSpPr/>
          <p:nvPr/>
        </p:nvCxnSpPr>
        <p:spPr>
          <a:xfrm rot="10800000" flipH="1">
            <a:off x="6162819" y="1321909"/>
            <a:ext cx="5492" cy="4525961"/>
          </a:xfrm>
          <a:prstGeom prst="straightConnector1">
            <a:avLst/>
          </a:prstGeom>
          <a:noFill/>
          <a:ln w="9525" cap="flat" cmpd="sng">
            <a:solidFill>
              <a:schemeClr val="dk1"/>
            </a:solidFill>
            <a:prstDash val="dot"/>
            <a:round/>
            <a:headEnd type="none" w="sm" len="sm"/>
            <a:tailEnd type="none" w="sm" len="sm"/>
          </a:ln>
        </p:spPr>
      </p:cxnSp>
      <p:sp>
        <p:nvSpPr>
          <p:cNvPr id="24" name="Google Shape;24;p17"/>
          <p:cNvSpPr txBox="1">
            <a:spLocks noGrp="1"/>
          </p:cNvSpPr>
          <p:nvPr>
            <p:ph type="body" idx="2"/>
          </p:nvPr>
        </p:nvSpPr>
        <p:spPr>
          <a:xfrm>
            <a:off x="6319521" y="1321907"/>
            <a:ext cx="5369560" cy="4525963"/>
          </a:xfrm>
          <a:prstGeom prst="rect">
            <a:avLst/>
          </a:prstGeom>
          <a:noFill/>
          <a:ln>
            <a:noFill/>
          </a:ln>
        </p:spPr>
        <p:txBody>
          <a:bodyPr spcFirstLastPara="1" wrap="square" lIns="91425" tIns="45700" rIns="91425" bIns="45700" anchor="t" anchorCtr="0">
            <a:normAutofit/>
          </a:bodyPr>
          <a:lstStyle>
            <a:lvl1pPr marL="457200" lvl="0" indent="-228600" algn="l">
              <a:spcBef>
                <a:spcPts val="533"/>
              </a:spcBef>
              <a:spcAft>
                <a:spcPts val="0"/>
              </a:spcAft>
              <a:buClr>
                <a:srgbClr val="595959"/>
              </a:buClr>
              <a:buSzPts val="2667"/>
              <a:buNone/>
              <a:defRPr sz="2667">
                <a:solidFill>
                  <a:srgbClr val="595959"/>
                </a:solidFill>
                <a:latin typeface="Arial"/>
                <a:ea typeface="Arial"/>
                <a:cs typeface="Arial"/>
                <a:sym typeface="Arial"/>
              </a:defRPr>
            </a:lvl1pPr>
            <a:lvl2pPr marL="914400" lvl="1" indent="-228600" algn="l">
              <a:spcBef>
                <a:spcPts val="427"/>
              </a:spcBef>
              <a:spcAft>
                <a:spcPts val="0"/>
              </a:spcAft>
              <a:buClr>
                <a:srgbClr val="595959"/>
              </a:buClr>
              <a:buSzPts val="2133"/>
              <a:buFont typeface="Arial"/>
              <a:buNone/>
              <a:defRPr sz="2133">
                <a:solidFill>
                  <a:srgbClr val="595959"/>
                </a:solidFill>
                <a:latin typeface="Arial"/>
                <a:ea typeface="Arial"/>
                <a:cs typeface="Arial"/>
                <a:sym typeface="Arial"/>
              </a:defRPr>
            </a:lvl2pPr>
            <a:lvl3pPr marL="1371600" lvl="2" indent="-347154" algn="l">
              <a:spcBef>
                <a:spcPts val="373"/>
              </a:spcBef>
              <a:spcAft>
                <a:spcPts val="0"/>
              </a:spcAft>
              <a:buClr>
                <a:srgbClr val="595959"/>
              </a:buClr>
              <a:buSzPts val="1867"/>
              <a:buChar char="•"/>
              <a:defRPr sz="1867">
                <a:solidFill>
                  <a:srgbClr val="595959"/>
                </a:solidFill>
                <a:latin typeface="Arial"/>
                <a:ea typeface="Arial"/>
                <a:cs typeface="Arial"/>
                <a:sym typeface="Arial"/>
              </a:defRPr>
            </a:lvl3pPr>
            <a:lvl4pPr marL="1828800" lvl="3" indent="-330200" algn="l">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4pPr>
            <a:lvl5pPr marL="2286000" lvl="4" indent="-330200" algn="l">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25" name="Google Shape;25;p17"/>
          <p:cNvCxnSpPr/>
          <p:nvPr/>
        </p:nvCxnSpPr>
        <p:spPr>
          <a:xfrm rot="10800000" flipH="1">
            <a:off x="330201" y="6307667"/>
            <a:ext cx="11631140" cy="8467"/>
          </a:xfrm>
          <a:prstGeom prst="straightConnector1">
            <a:avLst/>
          </a:prstGeom>
          <a:noFill/>
          <a:ln w="12700" cap="flat" cmpd="sng">
            <a:solidFill>
              <a:schemeClr val="dk1"/>
            </a:solidFill>
            <a:prstDash val="dot"/>
            <a:round/>
            <a:headEnd type="none" w="sm" len="sm"/>
            <a:tailEnd type="none" w="sm" len="sm"/>
          </a:ln>
        </p:spPr>
      </p:cxnSp>
      <p:sp>
        <p:nvSpPr>
          <p:cNvPr id="26" name="Google Shape;26;p17"/>
          <p:cNvSpPr txBox="1">
            <a:spLocks noGrp="1"/>
          </p:cNvSpPr>
          <p:nvPr>
            <p:ph type="title"/>
          </p:nvPr>
        </p:nvSpPr>
        <p:spPr>
          <a:xfrm>
            <a:off x="462843" y="274640"/>
            <a:ext cx="7895772" cy="79878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595959"/>
              </a:buClr>
              <a:buSzPts val="4267"/>
              <a:buFont typeface="Arial"/>
              <a:buNone/>
              <a:defRPr sz="4267">
                <a:solidFill>
                  <a:srgbClr val="59595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27" name="Google Shape;27;p17"/>
          <p:cNvCxnSpPr/>
          <p:nvPr/>
        </p:nvCxnSpPr>
        <p:spPr>
          <a:xfrm>
            <a:off x="344309" y="274640"/>
            <a:ext cx="0" cy="798787"/>
          </a:xfrm>
          <a:prstGeom prst="straightConnector1">
            <a:avLst/>
          </a:prstGeom>
          <a:noFill/>
          <a:ln w="38100" cap="flat" cmpd="sng">
            <a:solidFill>
              <a:srgbClr val="157E89"/>
            </a:solidFill>
            <a:prstDash val="solid"/>
            <a:round/>
            <a:headEnd type="none" w="sm" len="sm"/>
            <a:tailEnd type="none" w="sm" len="sm"/>
          </a:ln>
        </p:spPr>
      </p:cxnSp>
    </p:spTree>
    <p:extLst>
      <p:ext uri="{BB962C8B-B14F-4D97-AF65-F5344CB8AC3E}">
        <p14:creationId xmlns:p14="http://schemas.microsoft.com/office/powerpoint/2010/main" val="217766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Heading and content">
  <p:cSld name="Heading and content">
    <p:spTree>
      <p:nvGrpSpPr>
        <p:cNvPr id="1" name="Shape 34"/>
        <p:cNvGrpSpPr/>
        <p:nvPr/>
      </p:nvGrpSpPr>
      <p:grpSpPr>
        <a:xfrm>
          <a:off x="0" y="0"/>
          <a:ext cx="0" cy="0"/>
          <a:chOff x="0" y="0"/>
          <a:chExt cx="0" cy="0"/>
        </a:xfrm>
      </p:grpSpPr>
      <p:sp>
        <p:nvSpPr>
          <p:cNvPr id="35" name="Google Shape;35;p19"/>
          <p:cNvSpPr txBox="1">
            <a:spLocks noGrp="1"/>
          </p:cNvSpPr>
          <p:nvPr>
            <p:ph type="title"/>
          </p:nvPr>
        </p:nvSpPr>
        <p:spPr>
          <a:xfrm>
            <a:off x="738911" y="430308"/>
            <a:ext cx="10714181" cy="84716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59595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9"/>
          <p:cNvSpPr txBox="1">
            <a:spLocks noGrp="1"/>
          </p:cNvSpPr>
          <p:nvPr>
            <p:ph type="body" idx="1"/>
          </p:nvPr>
        </p:nvSpPr>
        <p:spPr>
          <a:xfrm>
            <a:off x="738912" y="1277471"/>
            <a:ext cx="10714181" cy="4716000"/>
          </a:xfrm>
          <a:prstGeom prst="rect">
            <a:avLst/>
          </a:prstGeom>
          <a:noFill/>
          <a:ln>
            <a:noFill/>
          </a:ln>
        </p:spPr>
        <p:txBody>
          <a:bodyPr spcFirstLastPara="1" wrap="square" lIns="82050" tIns="41025" rIns="82050" bIns="41025"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19"/>
          <p:cNvSpPr txBox="1">
            <a:spLocks noGrp="1"/>
          </p:cNvSpPr>
          <p:nvPr>
            <p:ph type="sldNum" idx="12"/>
          </p:nvPr>
        </p:nvSpPr>
        <p:spPr>
          <a:xfrm>
            <a:off x="10298181" y="285752"/>
            <a:ext cx="1154160" cy="268941"/>
          </a:xfrm>
          <a:prstGeom prst="rect">
            <a:avLst/>
          </a:prstGeom>
          <a:noFill/>
          <a:ln>
            <a:noFill/>
          </a:ln>
        </p:spPr>
        <p:txBody>
          <a:bodyPr spcFirstLastPara="1" wrap="square" lIns="82050" tIns="41025" rIns="0" bIns="41025" anchor="ctr" anchorCtr="0">
            <a:noAutofit/>
          </a:bodyPr>
          <a:lstStyle>
            <a:lvl1pPr marL="0" lvl="0" indent="0" algn="r">
              <a:spcBef>
                <a:spcPts val="0"/>
              </a:spcBef>
              <a:buNone/>
              <a:defRPr sz="1100">
                <a:solidFill>
                  <a:srgbClr val="000000"/>
                </a:solidFill>
                <a:latin typeface="Open Sans"/>
                <a:ea typeface="Open Sans"/>
                <a:cs typeface="Open Sans"/>
                <a:sym typeface="Open Sans"/>
              </a:defRPr>
            </a:lvl1pPr>
            <a:lvl2pPr marL="0" lvl="1" indent="0" algn="r">
              <a:spcBef>
                <a:spcPts val="0"/>
              </a:spcBef>
              <a:buNone/>
              <a:defRPr sz="1100">
                <a:solidFill>
                  <a:srgbClr val="000000"/>
                </a:solidFill>
                <a:latin typeface="Open Sans"/>
                <a:ea typeface="Open Sans"/>
                <a:cs typeface="Open Sans"/>
                <a:sym typeface="Open Sans"/>
              </a:defRPr>
            </a:lvl2pPr>
            <a:lvl3pPr marL="0" lvl="2" indent="0" algn="r">
              <a:spcBef>
                <a:spcPts val="0"/>
              </a:spcBef>
              <a:buNone/>
              <a:defRPr sz="1100">
                <a:solidFill>
                  <a:srgbClr val="000000"/>
                </a:solidFill>
                <a:latin typeface="Open Sans"/>
                <a:ea typeface="Open Sans"/>
                <a:cs typeface="Open Sans"/>
                <a:sym typeface="Open Sans"/>
              </a:defRPr>
            </a:lvl3pPr>
            <a:lvl4pPr marL="0" lvl="3" indent="0" algn="r">
              <a:spcBef>
                <a:spcPts val="0"/>
              </a:spcBef>
              <a:buNone/>
              <a:defRPr sz="1100">
                <a:solidFill>
                  <a:srgbClr val="000000"/>
                </a:solidFill>
                <a:latin typeface="Open Sans"/>
                <a:ea typeface="Open Sans"/>
                <a:cs typeface="Open Sans"/>
                <a:sym typeface="Open Sans"/>
              </a:defRPr>
            </a:lvl4pPr>
            <a:lvl5pPr marL="0" lvl="4" indent="0" algn="r">
              <a:spcBef>
                <a:spcPts val="0"/>
              </a:spcBef>
              <a:buNone/>
              <a:defRPr sz="1100">
                <a:solidFill>
                  <a:srgbClr val="000000"/>
                </a:solidFill>
                <a:latin typeface="Open Sans"/>
                <a:ea typeface="Open Sans"/>
                <a:cs typeface="Open Sans"/>
                <a:sym typeface="Open Sans"/>
              </a:defRPr>
            </a:lvl5pPr>
            <a:lvl6pPr marL="0" lvl="5" indent="0" algn="r">
              <a:spcBef>
                <a:spcPts val="0"/>
              </a:spcBef>
              <a:buNone/>
              <a:defRPr sz="1100">
                <a:solidFill>
                  <a:srgbClr val="000000"/>
                </a:solidFill>
                <a:latin typeface="Open Sans"/>
                <a:ea typeface="Open Sans"/>
                <a:cs typeface="Open Sans"/>
                <a:sym typeface="Open Sans"/>
              </a:defRPr>
            </a:lvl6pPr>
            <a:lvl7pPr marL="0" lvl="6" indent="0" algn="r">
              <a:spcBef>
                <a:spcPts val="0"/>
              </a:spcBef>
              <a:buNone/>
              <a:defRPr sz="1100">
                <a:solidFill>
                  <a:srgbClr val="000000"/>
                </a:solidFill>
                <a:latin typeface="Open Sans"/>
                <a:ea typeface="Open Sans"/>
                <a:cs typeface="Open Sans"/>
                <a:sym typeface="Open Sans"/>
              </a:defRPr>
            </a:lvl7pPr>
            <a:lvl8pPr marL="0" lvl="7" indent="0" algn="r">
              <a:spcBef>
                <a:spcPts val="0"/>
              </a:spcBef>
              <a:buNone/>
              <a:defRPr sz="1100">
                <a:solidFill>
                  <a:srgbClr val="000000"/>
                </a:solidFill>
                <a:latin typeface="Open Sans"/>
                <a:ea typeface="Open Sans"/>
                <a:cs typeface="Open Sans"/>
                <a:sym typeface="Open Sans"/>
              </a:defRPr>
            </a:lvl8pPr>
            <a:lvl9pPr marL="0" lvl="8" indent="0" algn="r">
              <a:spcBef>
                <a:spcPts val="0"/>
              </a:spcBef>
              <a:buNone/>
              <a:defRPr sz="1100">
                <a:solidFill>
                  <a:srgbClr val="000000"/>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sv-SE"/>
              <a:t>‹#›</a:t>
            </a:fld>
            <a:endParaRPr/>
          </a:p>
        </p:txBody>
      </p:sp>
      <p:sp>
        <p:nvSpPr>
          <p:cNvPr id="38" name="Google Shape;38;p19"/>
          <p:cNvSpPr txBox="1">
            <a:spLocks noGrp="1"/>
          </p:cNvSpPr>
          <p:nvPr>
            <p:ph type="ftr" idx="11"/>
          </p:nvPr>
        </p:nvSpPr>
        <p:spPr>
          <a:xfrm>
            <a:off x="736600" y="6132900"/>
            <a:ext cx="7594600" cy="3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1400">
                <a:solidFill>
                  <a:srgbClr val="20586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355472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Rubrik och innehåll">
  <p:cSld name="2_Rubrik och innehåll">
    <p:spTree>
      <p:nvGrpSpPr>
        <p:cNvPr id="1" name="Shape 39"/>
        <p:cNvGrpSpPr/>
        <p:nvPr/>
      </p:nvGrpSpPr>
      <p:grpSpPr>
        <a:xfrm>
          <a:off x="0" y="0"/>
          <a:ext cx="0" cy="0"/>
          <a:chOff x="0" y="0"/>
          <a:chExt cx="0" cy="0"/>
        </a:xfrm>
      </p:grpSpPr>
      <p:sp>
        <p:nvSpPr>
          <p:cNvPr id="40" name="Google Shape;40;p20"/>
          <p:cNvSpPr txBox="1">
            <a:spLocks noGrp="1"/>
          </p:cNvSpPr>
          <p:nvPr>
            <p:ph type="title"/>
          </p:nvPr>
        </p:nvSpPr>
        <p:spPr>
          <a:xfrm>
            <a:off x="462843" y="274640"/>
            <a:ext cx="7895772" cy="79878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595959"/>
              </a:buClr>
              <a:buSzPts val="4267"/>
              <a:buFont typeface="Arial"/>
              <a:buNone/>
              <a:defRPr sz="4267">
                <a:solidFill>
                  <a:srgbClr val="59595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0"/>
          <p:cNvSpPr txBox="1">
            <a:spLocks noGrp="1"/>
          </p:cNvSpPr>
          <p:nvPr>
            <p:ph type="body" idx="1"/>
          </p:nvPr>
        </p:nvSpPr>
        <p:spPr>
          <a:xfrm>
            <a:off x="609601" y="1321907"/>
            <a:ext cx="7170057" cy="4525963"/>
          </a:xfrm>
          <a:prstGeom prst="rect">
            <a:avLst/>
          </a:prstGeom>
          <a:noFill/>
          <a:ln>
            <a:noFill/>
          </a:ln>
        </p:spPr>
        <p:txBody>
          <a:bodyPr spcFirstLastPara="1" wrap="square" lIns="91425" tIns="45700" rIns="91425" bIns="45700" anchor="t" anchorCtr="0">
            <a:normAutofit/>
          </a:bodyPr>
          <a:lstStyle>
            <a:lvl1pPr marL="457200" lvl="0" indent="-228600" algn="l">
              <a:spcBef>
                <a:spcPts val="533"/>
              </a:spcBef>
              <a:spcAft>
                <a:spcPts val="0"/>
              </a:spcAft>
              <a:buClr>
                <a:srgbClr val="595959"/>
              </a:buClr>
              <a:buSzPts val="2667"/>
              <a:buNone/>
              <a:defRPr sz="2667">
                <a:solidFill>
                  <a:srgbClr val="595959"/>
                </a:solidFill>
                <a:latin typeface="Arial"/>
                <a:ea typeface="Arial"/>
                <a:cs typeface="Arial"/>
                <a:sym typeface="Arial"/>
              </a:defRPr>
            </a:lvl1pPr>
            <a:lvl2pPr marL="914400" lvl="1" indent="-228600" algn="l">
              <a:spcBef>
                <a:spcPts val="427"/>
              </a:spcBef>
              <a:spcAft>
                <a:spcPts val="0"/>
              </a:spcAft>
              <a:buClr>
                <a:srgbClr val="595959"/>
              </a:buClr>
              <a:buSzPts val="2133"/>
              <a:buFont typeface="Arial"/>
              <a:buNone/>
              <a:defRPr sz="2133">
                <a:solidFill>
                  <a:srgbClr val="595959"/>
                </a:solidFill>
                <a:latin typeface="Arial"/>
                <a:ea typeface="Arial"/>
                <a:cs typeface="Arial"/>
                <a:sym typeface="Arial"/>
              </a:defRPr>
            </a:lvl2pPr>
            <a:lvl3pPr marL="1371600" lvl="2" indent="-347154" algn="l">
              <a:spcBef>
                <a:spcPts val="373"/>
              </a:spcBef>
              <a:spcAft>
                <a:spcPts val="0"/>
              </a:spcAft>
              <a:buClr>
                <a:srgbClr val="595959"/>
              </a:buClr>
              <a:buSzPts val="1867"/>
              <a:buChar char="•"/>
              <a:defRPr sz="1867">
                <a:solidFill>
                  <a:srgbClr val="595959"/>
                </a:solidFill>
                <a:latin typeface="Arial"/>
                <a:ea typeface="Arial"/>
                <a:cs typeface="Arial"/>
                <a:sym typeface="Arial"/>
              </a:defRPr>
            </a:lvl3pPr>
            <a:lvl4pPr marL="1828800" lvl="3" indent="-330200" algn="l">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4pPr>
            <a:lvl5pPr marL="2286000" lvl="4" indent="-330200" algn="l">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42" name="Google Shape;42;p20"/>
          <p:cNvCxnSpPr/>
          <p:nvPr/>
        </p:nvCxnSpPr>
        <p:spPr>
          <a:xfrm>
            <a:off x="344309" y="274640"/>
            <a:ext cx="0" cy="798787"/>
          </a:xfrm>
          <a:prstGeom prst="straightConnector1">
            <a:avLst/>
          </a:prstGeom>
          <a:noFill/>
          <a:ln w="38100" cap="flat" cmpd="sng">
            <a:solidFill>
              <a:srgbClr val="157E89"/>
            </a:solidFill>
            <a:prstDash val="solid"/>
            <a:round/>
            <a:headEnd type="none" w="sm" len="sm"/>
            <a:tailEnd type="none" w="sm" len="sm"/>
          </a:ln>
        </p:spPr>
      </p:cxnSp>
      <p:cxnSp>
        <p:nvCxnSpPr>
          <p:cNvPr id="43" name="Google Shape;43;p20"/>
          <p:cNvCxnSpPr/>
          <p:nvPr/>
        </p:nvCxnSpPr>
        <p:spPr>
          <a:xfrm rot="10800000" flipH="1">
            <a:off x="330201" y="6307667"/>
            <a:ext cx="11631140" cy="8467"/>
          </a:xfrm>
          <a:prstGeom prst="straightConnector1">
            <a:avLst/>
          </a:prstGeom>
          <a:noFill/>
          <a:ln w="12700" cap="flat" cmpd="sng">
            <a:solidFill>
              <a:schemeClr val="dk1"/>
            </a:solidFill>
            <a:prstDash val="dot"/>
            <a:round/>
            <a:headEnd type="none" w="sm" len="sm"/>
            <a:tailEnd type="none" w="sm" len="sm"/>
          </a:ln>
        </p:spPr>
      </p:cxnSp>
    </p:spTree>
    <p:extLst>
      <p:ext uri="{BB962C8B-B14F-4D97-AF65-F5344CB8AC3E}">
        <p14:creationId xmlns:p14="http://schemas.microsoft.com/office/powerpoint/2010/main" val="755860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en-GB" dirty="0"/>
              <a:t>Click to edit Master title style</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2023-07-17</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20485" y="6001204"/>
            <a:ext cx="5475515" cy="788305"/>
          </a:xfrm>
          <a:prstGeom prst="rect">
            <a:avLst/>
          </a:prstGeom>
        </p:spPr>
      </p:pic>
    </p:spTree>
    <p:extLst>
      <p:ext uri="{BB962C8B-B14F-4D97-AF65-F5344CB8AC3E}">
        <p14:creationId xmlns:p14="http://schemas.microsoft.com/office/powerpoint/2010/main" val="2793352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DA5AD1E4-5459-7BAC-FF0F-1925C7E4621D}"/>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7" name="Picture Placeholder 6">
            <a:extLst>
              <a:ext uri="{FF2B5EF4-FFF2-40B4-BE49-F238E27FC236}">
                <a16:creationId xmlns:a16="http://schemas.microsoft.com/office/drawing/2014/main" id="{5653B963-FE22-5259-D6D3-0F871F2188AD}"/>
              </a:ext>
            </a:extLst>
          </p:cNvPr>
          <p:cNvSpPr>
            <a:spLocks noGrp="1"/>
          </p:cNvSpPr>
          <p:nvPr>
            <p:ph type="pic" sz="quarter" idx="10"/>
          </p:nvPr>
        </p:nvSpPr>
        <p:spPr>
          <a:xfrm>
            <a:off x="0"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3"/>
          </a:solidFill>
        </p:spPr>
        <p:txBody>
          <a:bodyPr wrap="square">
            <a:noAutofit/>
          </a:bodyPr>
          <a:lstStyle/>
          <a:p>
            <a:endParaRPr lang="sv-SE" dirty="0"/>
          </a:p>
        </p:txBody>
      </p:sp>
    </p:spTree>
    <p:extLst>
      <p:ext uri="{BB962C8B-B14F-4D97-AF65-F5344CB8AC3E}">
        <p14:creationId xmlns:p14="http://schemas.microsoft.com/office/powerpoint/2010/main" val="3534015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45832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79" name="Freeform 78">
            <a:extLst>
              <a:ext uri="{FF2B5EF4-FFF2-40B4-BE49-F238E27FC236}">
                <a16:creationId xmlns:a16="http://schemas.microsoft.com/office/drawing/2014/main" id="{6A4D66E0-28B6-307B-B122-C43DF017928E}"/>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81" name="Picture Placeholder 80">
            <a:extLst>
              <a:ext uri="{FF2B5EF4-FFF2-40B4-BE49-F238E27FC236}">
                <a16:creationId xmlns:a16="http://schemas.microsoft.com/office/drawing/2014/main" id="{709B390D-07C9-9E10-4AAC-221A16EC3B13}"/>
              </a:ext>
            </a:extLst>
          </p:cNvPr>
          <p:cNvSpPr>
            <a:spLocks noGrp="1"/>
          </p:cNvSpPr>
          <p:nvPr>
            <p:ph type="pic" sz="quarter" idx="10"/>
          </p:nvPr>
        </p:nvSpPr>
        <p:spPr>
          <a:xfrm>
            <a:off x="1"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4"/>
          </a:solidFill>
        </p:spPr>
        <p:txBody>
          <a:bodyPr wrap="square">
            <a:noAutofit/>
          </a:bodyPr>
          <a:lstStyle/>
          <a:p>
            <a:r>
              <a:rPr lang="sv-SE"/>
              <a:t>Klicka på ikonen för att lägga till en bild</a:t>
            </a:r>
            <a:endParaRPr lang="sv-SE" dirty="0"/>
          </a:p>
        </p:txBody>
      </p:sp>
    </p:spTree>
    <p:extLst>
      <p:ext uri="{BB962C8B-B14F-4D97-AF65-F5344CB8AC3E}">
        <p14:creationId xmlns:p14="http://schemas.microsoft.com/office/powerpoint/2010/main" val="2753160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3"/>
                </a:solidFill>
              </a:defRPr>
            </a:lvl1pPr>
          </a:lstStyle>
          <a:p>
            <a:r>
              <a:rPr lang="en-GB" dirty="0"/>
              <a:t>Click to edit Master title style</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4EA2265A-519F-E00F-0511-D9659B99D32E}"/>
              </a:ext>
            </a:extLst>
          </p:cNvPr>
          <p:cNvSpPr txBox="1"/>
          <p:nvPr userDrawn="1"/>
        </p:nvSpPr>
        <p:spPr>
          <a:xfrm>
            <a:off x="12530295" y="422031"/>
            <a:ext cx="1989573" cy="1384995"/>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p:txBody>
      </p:sp>
    </p:spTree>
    <p:extLst>
      <p:ext uri="{BB962C8B-B14F-4D97-AF65-F5344CB8AC3E}">
        <p14:creationId xmlns:p14="http://schemas.microsoft.com/office/powerpoint/2010/main" val="904025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3"/>
                </a:solidFill>
              </a:defRPr>
            </a:lvl1p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Tree>
    <p:extLst>
      <p:ext uri="{BB962C8B-B14F-4D97-AF65-F5344CB8AC3E}">
        <p14:creationId xmlns:p14="http://schemas.microsoft.com/office/powerpoint/2010/main" val="730735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4089600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520755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960047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728011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1_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Date Placeholder 4">
            <a:extLst>
              <a:ext uri="{FF2B5EF4-FFF2-40B4-BE49-F238E27FC236}">
                <a16:creationId xmlns:a16="http://schemas.microsoft.com/office/drawing/2014/main" id="{8F95E928-EDC7-34EA-DB43-A673C8A387F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E03ECEEE-EAA6-2590-250D-C385152D0B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FEDA692-2F23-13A1-07B4-0B1EA8FAC8D6}"/>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en-GB"/>
              <a:t>Click icon to add picture</a:t>
            </a:r>
            <a:endParaRPr lang="sv-SE"/>
          </a:p>
        </p:txBody>
      </p:sp>
    </p:spTree>
    <p:extLst>
      <p:ext uri="{BB962C8B-B14F-4D97-AF65-F5344CB8AC3E}">
        <p14:creationId xmlns:p14="http://schemas.microsoft.com/office/powerpoint/2010/main" val="615544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6289865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en-GB"/>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97911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273328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r>
              <a:rPr lang="sv-SE"/>
              <a:t>Klicka på ikonen för att lägga till en bild</a:t>
            </a:r>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1"/>
                </a:solidFill>
              </a:defRPr>
            </a:lvl1pPr>
          </a:lstStyle>
          <a:p>
            <a:r>
              <a:rPr lang="sv-SE"/>
              <a:t>Klicka här för att ändra mall för rubrikformat</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8A7CE9E0-E5D1-D69F-4B95-D0965933E348}"/>
              </a:ext>
            </a:extLst>
          </p:cNvPr>
          <p:cNvSpPr txBox="1"/>
          <p:nvPr userDrawn="1"/>
        </p:nvSpPr>
        <p:spPr>
          <a:xfrm>
            <a:off x="12530295" y="422031"/>
            <a:ext cx="1989573" cy="3847207"/>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a:p>
            <a:r>
              <a:rPr lang="sv-SE" sz="1400" dirty="0"/>
              <a:t>Eller 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3"/>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171726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1"/>
                </a:solidFill>
              </a:defRPr>
            </a:lvl1p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
        <p:nvSpPr>
          <p:cNvPr id="5" name="TextBox 4">
            <a:extLst>
              <a:ext uri="{FF2B5EF4-FFF2-40B4-BE49-F238E27FC236}">
                <a16:creationId xmlns:a16="http://schemas.microsoft.com/office/drawing/2014/main" id="{D1E0F739-6427-4464-AAC0-51C23FC410B0}"/>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3"/>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299051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sv-SE"/>
              <a:t>Klicka här för att ändra mall för rubrikformat</a:t>
            </a:r>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66414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01639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sv-SE"/>
              <a:t>Klicka här för att ändra mall för rubrikformat</a:t>
            </a:r>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82261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103641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2023-07-17</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7" name="Bildobjekt 9">
            <a:extLst>
              <a:ext uri="{FF2B5EF4-FFF2-40B4-BE49-F238E27FC236}">
                <a16:creationId xmlns:a16="http://schemas.microsoft.com/office/drawing/2014/main" id="{C0CFEAE1-8BE7-DFCC-0D0A-11158653E924}"/>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0577561" y="6022528"/>
            <a:ext cx="1614439" cy="835472"/>
          </a:xfrm>
          <a:prstGeom prst="rect">
            <a:avLst/>
          </a:prstGeom>
        </p:spPr>
      </p:pic>
      <p:pic>
        <p:nvPicPr>
          <p:cNvPr id="14" name="Bildobjekt 9">
            <a:extLst>
              <a:ext uri="{FF2B5EF4-FFF2-40B4-BE49-F238E27FC236}">
                <a16:creationId xmlns:a16="http://schemas.microsoft.com/office/drawing/2014/main" id="{2941BA1B-23C6-35F2-3DB8-334C13F6BE56}"/>
              </a:ext>
            </a:extLst>
          </p:cNvPr>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0577561" y="6022528"/>
            <a:ext cx="1614439" cy="835472"/>
          </a:xfrm>
          <a:prstGeom prst="rect">
            <a:avLst/>
          </a:prstGeom>
        </p:spPr>
      </p:pic>
    </p:spTree>
    <p:extLst>
      <p:ext uri="{BB962C8B-B14F-4D97-AF65-F5344CB8AC3E}">
        <p14:creationId xmlns:p14="http://schemas.microsoft.com/office/powerpoint/2010/main" val="322539996"/>
      </p:ext>
    </p:extLst>
  </p:cSld>
  <p:clrMap bg1="lt1" tx1="dk1" bg2="lt2" tx2="dk2" accent1="accent1" accent2="accent2" accent3="accent3" accent4="accent4" accent5="accent5" accent6="accent6" hlink="hlink" folHlink="folHlink"/>
  <p:sldLayoutIdLst>
    <p:sldLayoutId id="2147483659" r:id="rId1"/>
    <p:sldLayoutId id="2147483670" r:id="rId2"/>
    <p:sldLayoutId id="2147483660" r:id="rId3"/>
    <p:sldLayoutId id="2147483661" r:id="rId4"/>
    <p:sldLayoutId id="2147483668" r:id="rId5"/>
    <p:sldLayoutId id="2147483662" r:id="rId6"/>
    <p:sldLayoutId id="2147483663" r:id="rId7"/>
    <p:sldLayoutId id="2147483664" r:id="rId8"/>
    <p:sldLayoutId id="2147483665" r:id="rId9"/>
    <p:sldLayoutId id="2147483666" r:id="rId10"/>
    <p:sldLayoutId id="2147483667" r:id="rId11"/>
    <p:sldLayoutId id="2147483669" r:id="rId12"/>
    <p:sldLayoutId id="2147483691" r:id="rId13"/>
    <p:sldLayoutId id="2147483692" r:id="rId14"/>
    <p:sldLayoutId id="2147483693" r:id="rId15"/>
    <p:sldLayoutId id="2147483694" r:id="rId16"/>
  </p:sldLayoutIdLst>
  <p:txStyles>
    <p:titleStyle>
      <a:lvl1pPr algn="l" defTabSz="914400" rtl="0" eaLnBrk="1" latinLnBrk="0" hangingPunct="1">
        <a:lnSpc>
          <a:spcPct val="90000"/>
        </a:lnSpc>
        <a:spcBef>
          <a:spcPct val="0"/>
        </a:spcBef>
        <a:buNone/>
        <a:defRPr sz="3300" kern="1200">
          <a:solidFill>
            <a:schemeClr val="tx1"/>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2023-07-17</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42" name="Picture 41">
            <a:extLst>
              <a:ext uri="{FF2B5EF4-FFF2-40B4-BE49-F238E27FC236}">
                <a16:creationId xmlns:a16="http://schemas.microsoft.com/office/drawing/2014/main" id="{0330DF1A-BF4C-AB27-1BAB-AB6144EC937C}"/>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814607" y="6019795"/>
            <a:ext cx="1389129" cy="838204"/>
          </a:xfrm>
          <a:prstGeom prst="rect">
            <a:avLst/>
          </a:prstGeom>
        </p:spPr>
      </p:pic>
    </p:spTree>
    <p:extLst>
      <p:ext uri="{BB962C8B-B14F-4D97-AF65-F5344CB8AC3E}">
        <p14:creationId xmlns:p14="http://schemas.microsoft.com/office/powerpoint/2010/main" val="24192283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2" r:id="rId6"/>
    <p:sldLayoutId id="2147483683" r:id="rId7"/>
    <p:sldLayoutId id="2147483684" r:id="rId8"/>
    <p:sldLayoutId id="2147483685" r:id="rId9"/>
    <p:sldLayoutId id="2147483687" r:id="rId10"/>
    <p:sldLayoutId id="2147483689" r:id="rId11"/>
    <p:sldLayoutId id="2147483690" r:id="rId12"/>
  </p:sldLayoutIdLst>
  <p:txStyles>
    <p:titleStyle>
      <a:lvl1pPr algn="l" defTabSz="914400" rtl="0" eaLnBrk="1" latinLnBrk="0" hangingPunct="1">
        <a:lnSpc>
          <a:spcPct val="90000"/>
        </a:lnSpc>
        <a:spcBef>
          <a:spcPct val="0"/>
        </a:spcBef>
        <a:buNone/>
        <a:defRPr sz="3300" kern="1200">
          <a:solidFill>
            <a:schemeClr val="accent3"/>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1" descr="En bild som visar himmel, gräs, utomhus, fält&#10;&#10;Automatiskt genererad beskrivning"/>
          <p:cNvPicPr preferRelativeResize="0">
            <a:picLocks noGrp="1"/>
          </p:cNvPicPr>
          <p:nvPr>
            <p:ph type="pic" idx="4294967295"/>
          </p:nvPr>
        </p:nvPicPr>
        <p:blipFill rotWithShape="1">
          <a:blip r:embed="rId3" cstate="screen">
            <a:alphaModFix/>
            <a:extLst>
              <a:ext uri="{28A0092B-C50C-407E-A947-70E740481C1C}">
                <a14:useLocalDpi xmlns:a14="http://schemas.microsoft.com/office/drawing/2010/main"/>
              </a:ext>
            </a:extLst>
          </a:blip>
          <a:srcRect/>
          <a:stretch/>
        </p:blipFill>
        <p:spPr>
          <a:xfrm>
            <a:off x="0" y="0"/>
            <a:ext cx="12192000" cy="5275263"/>
          </a:xfrm>
          <a:prstGeom prst="rect">
            <a:avLst/>
          </a:prstGeom>
          <a:noFill/>
          <a:ln>
            <a:noFill/>
          </a:ln>
        </p:spPr>
      </p:pic>
      <p:sp>
        <p:nvSpPr>
          <p:cNvPr id="2" name="Rubrik 1">
            <a:extLst>
              <a:ext uri="{FF2B5EF4-FFF2-40B4-BE49-F238E27FC236}">
                <a16:creationId xmlns:a16="http://schemas.microsoft.com/office/drawing/2014/main" id="{2C864D78-7F88-39B5-3B4A-C6A2502D4D79}"/>
              </a:ext>
            </a:extLst>
          </p:cNvPr>
          <p:cNvSpPr>
            <a:spLocks noGrp="1"/>
          </p:cNvSpPr>
          <p:nvPr>
            <p:ph type="ctrTitle"/>
          </p:nvPr>
        </p:nvSpPr>
        <p:spPr>
          <a:xfrm>
            <a:off x="653560" y="1359756"/>
            <a:ext cx="10511971" cy="2387600"/>
          </a:xfrm>
        </p:spPr>
        <p:txBody>
          <a:bodyPr/>
          <a:lstStyle/>
          <a:p>
            <a:r>
              <a:rPr lang="sv-SE" dirty="0">
                <a:solidFill>
                  <a:schemeClr val="bg1"/>
                </a:solidFill>
              </a:rPr>
              <a:t>Trendanalys</a:t>
            </a:r>
          </a:p>
        </p:txBody>
      </p:sp>
      <p:sp>
        <p:nvSpPr>
          <p:cNvPr id="117" name="Google Shape;117;p1"/>
          <p:cNvSpPr txBox="1">
            <a:spLocks noGrp="1"/>
          </p:cNvSpPr>
          <p:nvPr>
            <p:ph type="subTitle" idx="1"/>
          </p:nvPr>
        </p:nvSpPr>
        <p:spPr>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4800"/>
              <a:buNone/>
            </a:pPr>
            <a:r>
              <a:rPr lang="sv-SE" dirty="0"/>
              <a:t>Trendanalys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6" name="Google Shape;226;p10"/>
          <p:cNvSpPr txBox="1">
            <a:spLocks noGrp="1"/>
          </p:cNvSpPr>
          <p:nvPr>
            <p:ph type="title"/>
          </p:nvPr>
        </p:nvSpPr>
        <p:spPr>
          <a:xfrm>
            <a:off x="838200" y="768719"/>
            <a:ext cx="10515600" cy="1009651"/>
          </a:xfrm>
        </p:spPr>
        <p:txBody>
          <a:bodyPr spcFirstLastPara="1" lIns="91425" tIns="45700" rIns="91425" bIns="45700" anchor="t" anchorCtr="0">
            <a:normAutofit/>
          </a:bodyPr>
          <a:lstStyle/>
          <a:p>
            <a:pPr marL="0" lvl="0" indent="0" rtl="0">
              <a:spcBef>
                <a:spcPts val="0"/>
              </a:spcBef>
              <a:spcAft>
                <a:spcPts val="0"/>
              </a:spcAft>
              <a:buClr>
                <a:srgbClr val="595959"/>
              </a:buClr>
              <a:buSzPts val="4200"/>
            </a:pPr>
            <a:r>
              <a:rPr lang="sv-SE" dirty="0"/>
              <a:t>Nu ska vi trendspana!</a:t>
            </a:r>
          </a:p>
        </p:txBody>
      </p:sp>
      <p:pic>
        <p:nvPicPr>
          <p:cNvPr id="224" name="Google Shape;224;p10"/>
          <p:cNvPicPr preferRelativeResize="0">
            <a:picLocks noGrp="1"/>
          </p:cNvPicPr>
          <p:nvPr>
            <p:ph sz="half" idx="1"/>
          </p:nvPr>
        </p:nvPicPr>
        <p:blipFill rotWithShape="1">
          <a:blip r:embed="rId3"/>
          <a:stretch/>
        </p:blipFill>
        <p:spPr>
          <a:xfrm>
            <a:off x="1193739" y="2013857"/>
            <a:ext cx="4470521" cy="4012293"/>
          </a:xfrm>
          <a:prstGeom prst="rect">
            <a:avLst/>
          </a:prstGeom>
          <a:noFill/>
          <a:ln>
            <a:noFill/>
          </a:ln>
        </p:spPr>
      </p:pic>
      <p:sp>
        <p:nvSpPr>
          <p:cNvPr id="225" name="Google Shape;225;p10"/>
          <p:cNvSpPr txBox="1">
            <a:spLocks noGrp="1"/>
          </p:cNvSpPr>
          <p:nvPr>
            <p:ph sz="half" idx="2"/>
          </p:nvPr>
        </p:nvSpPr>
        <p:spPr>
          <a:xfrm>
            <a:off x="6172200" y="2013857"/>
            <a:ext cx="5181600" cy="4012293"/>
          </a:xfrm>
        </p:spPr>
        <p:txBody>
          <a:bodyPr spcFirstLastPara="1" lIns="91425" tIns="45700" rIns="91425" bIns="45700" anchorCtr="0">
            <a:normAutofit/>
          </a:bodyPr>
          <a:lstStyle/>
          <a:p>
            <a:pPr marL="342900" lvl="0" indent="-342900" rtl="0">
              <a:spcBef>
                <a:spcPts val="0"/>
              </a:spcBef>
              <a:spcAft>
                <a:spcPts val="0"/>
              </a:spcAft>
              <a:buClr>
                <a:schemeClr val="accent1"/>
              </a:buClr>
              <a:buSzPts val="2600"/>
              <a:buFont typeface="+mj-lt"/>
              <a:buChar char="•"/>
            </a:pPr>
            <a:r>
              <a:rPr lang="sv-SE" dirty="0"/>
              <a:t>Fundera enskilt en stund</a:t>
            </a:r>
          </a:p>
          <a:p>
            <a:pPr marL="342900" lvl="0" indent="-342900" rtl="0">
              <a:spcBef>
                <a:spcPts val="0"/>
              </a:spcBef>
              <a:spcAft>
                <a:spcPts val="0"/>
              </a:spcAft>
              <a:buClr>
                <a:schemeClr val="accent1"/>
              </a:buClr>
              <a:buSzPts val="2600"/>
              <a:buFont typeface="+mj-lt"/>
              <a:buChar char="•"/>
            </a:pPr>
            <a:endParaRPr lang="sv-SE" dirty="0"/>
          </a:p>
          <a:p>
            <a:pPr marL="342900" lvl="0" indent="-342900" rtl="0">
              <a:spcBef>
                <a:spcPts val="520"/>
              </a:spcBef>
              <a:spcAft>
                <a:spcPts val="0"/>
              </a:spcAft>
              <a:buClr>
                <a:schemeClr val="accent1"/>
              </a:buClr>
              <a:buSzPts val="2600"/>
              <a:buFont typeface="+mj-lt"/>
              <a:buChar char="•"/>
            </a:pPr>
            <a:r>
              <a:rPr lang="sv-SE" dirty="0"/>
              <a:t>Skriv upp dina trendspaningar på post-it lappar – en trend per post-it</a:t>
            </a:r>
          </a:p>
          <a:p>
            <a:pPr marL="342900" lvl="0" indent="-342900" rtl="0">
              <a:spcBef>
                <a:spcPts val="520"/>
              </a:spcBef>
              <a:spcAft>
                <a:spcPts val="0"/>
              </a:spcAft>
              <a:buClr>
                <a:schemeClr val="accent1"/>
              </a:buClr>
              <a:buSzPts val="2600"/>
              <a:buFont typeface="+mj-lt"/>
              <a:buChar char="•"/>
            </a:pPr>
            <a:endParaRPr lang="sv-SE" dirty="0"/>
          </a:p>
          <a:p>
            <a:pPr marL="342900" lvl="0" indent="-342900" rtl="0">
              <a:spcBef>
                <a:spcPts val="520"/>
              </a:spcBef>
              <a:spcAft>
                <a:spcPts val="0"/>
              </a:spcAft>
              <a:buClr>
                <a:schemeClr val="accent1"/>
              </a:buClr>
              <a:buSzPts val="2600"/>
              <a:buFont typeface="+mj-lt"/>
              <a:buChar char="•"/>
            </a:pPr>
            <a:r>
              <a:rPr lang="sv-SE" dirty="0"/>
              <a:t>Vi diskuterar i helgrupp</a:t>
            </a:r>
          </a:p>
          <a:p>
            <a:pPr marL="0" lvl="0" indent="0" rtl="0">
              <a:spcBef>
                <a:spcPts val="533"/>
              </a:spcBef>
              <a:spcAft>
                <a:spcPts val="0"/>
              </a:spcAft>
              <a:buClr>
                <a:srgbClr val="595959"/>
              </a:buClr>
              <a:buSzPts val="2667"/>
            </a:pPr>
            <a:endParaRPr lang="sv-SE" dirty="0"/>
          </a:p>
          <a:p>
            <a:pPr marL="0" lvl="0" indent="0" rtl="0">
              <a:spcBef>
                <a:spcPts val="533"/>
              </a:spcBef>
              <a:spcAft>
                <a:spcPts val="0"/>
              </a:spcAft>
              <a:buClr>
                <a:srgbClr val="595959"/>
              </a:buClr>
              <a:buSzPts val="2667"/>
            </a:pPr>
            <a:endParaRPr lang="sv-SE" dirty="0"/>
          </a:p>
          <a:p>
            <a:pPr marL="0" lvl="0" indent="0" rtl="0">
              <a:spcBef>
                <a:spcPts val="520"/>
              </a:spcBef>
              <a:spcAft>
                <a:spcPts val="0"/>
              </a:spcAft>
              <a:buClr>
                <a:srgbClr val="595959"/>
              </a:buClr>
              <a:buSzPts val="2600"/>
              <a:buNone/>
            </a:pPr>
            <a:r>
              <a:rPr lang="sv-SE" dirty="0"/>
              <a:t>Vilka omvärldsförändringar ser vi som påverkar verksamhetens möjligheter och utmaningar?</a:t>
            </a:r>
          </a:p>
          <a:p>
            <a:pPr marL="0" lvl="0" indent="0" rtl="0">
              <a:spcBef>
                <a:spcPts val="533"/>
              </a:spcBef>
              <a:spcAft>
                <a:spcPts val="0"/>
              </a:spcAft>
              <a:buClr>
                <a:srgbClr val="595959"/>
              </a:buClr>
              <a:buSzPts val="2667"/>
            </a:pPr>
            <a:endParaRPr 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4200"/>
              <a:buFont typeface="Arial"/>
              <a:buNone/>
            </a:pPr>
            <a:r>
              <a:rPr lang="sv-SE" dirty="0"/>
              <a:t>Dags att bedöma trenderna!</a:t>
            </a:r>
            <a:endParaRPr dirty="0"/>
          </a:p>
        </p:txBody>
      </p:sp>
      <p:sp>
        <p:nvSpPr>
          <p:cNvPr id="232" name="Google Shape;232;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595959"/>
              </a:buClr>
              <a:buSzPct val="97487"/>
              <a:buNone/>
            </a:pPr>
            <a:endParaRPr lang="sv-SE" sz="1500" dirty="0">
              <a:latin typeface="+mn-lt"/>
            </a:endParaRPr>
          </a:p>
          <a:p>
            <a:pPr marL="0" lvl="0" indent="0" algn="l" rtl="0">
              <a:spcBef>
                <a:spcPts val="0"/>
              </a:spcBef>
              <a:spcAft>
                <a:spcPts val="0"/>
              </a:spcAft>
              <a:buClr>
                <a:srgbClr val="595959"/>
              </a:buClr>
              <a:buSzPct val="97487"/>
              <a:buNone/>
            </a:pPr>
            <a:endParaRPr lang="sv-SE" sz="1500" dirty="0">
              <a:latin typeface="+mn-lt"/>
            </a:endParaRPr>
          </a:p>
          <a:p>
            <a:pPr marL="0" lvl="0" indent="0" algn="l" rtl="0">
              <a:spcBef>
                <a:spcPts val="0"/>
              </a:spcBef>
              <a:spcAft>
                <a:spcPts val="0"/>
              </a:spcAft>
              <a:buClr>
                <a:srgbClr val="595959"/>
              </a:buClr>
              <a:buSzPct val="97487"/>
              <a:buNone/>
            </a:pPr>
            <a:r>
              <a:rPr lang="sv-SE" sz="1500" dirty="0">
                <a:latin typeface="+mn-lt"/>
              </a:rPr>
              <a:t>Arbetet sker lämpligast i smågrupper, omkring 4-5 personer per grupp brukar vara lagom. Räkna med att det behövs omkring 20 minuter!</a:t>
            </a:r>
            <a:endParaRPr sz="1500" dirty="0">
              <a:latin typeface="+mn-lt"/>
            </a:endParaRPr>
          </a:p>
          <a:p>
            <a:pPr marL="0" lvl="0" indent="0" algn="l" rtl="0">
              <a:spcBef>
                <a:spcPts val="413"/>
              </a:spcBef>
              <a:spcAft>
                <a:spcPts val="0"/>
              </a:spcAft>
              <a:buClr>
                <a:srgbClr val="595959"/>
              </a:buClr>
              <a:buSzPct val="100000"/>
              <a:buNone/>
            </a:pPr>
            <a:endParaRPr sz="1500" dirty="0">
              <a:latin typeface="+mn-lt"/>
            </a:endParaRPr>
          </a:p>
          <a:p>
            <a:pPr marL="0" lvl="0" indent="0" algn="l" rtl="0">
              <a:spcBef>
                <a:spcPts val="403"/>
              </a:spcBef>
              <a:spcAft>
                <a:spcPts val="0"/>
              </a:spcAft>
              <a:buClr>
                <a:srgbClr val="595959"/>
              </a:buClr>
              <a:buSzPct val="97487"/>
              <a:buNone/>
            </a:pPr>
            <a:r>
              <a:rPr lang="sv-SE" sz="1500" dirty="0">
                <a:latin typeface="+mn-lt"/>
              </a:rPr>
              <a:t>Förbered genom att rita ett trendkors på blädderblock till varje grupp. Se nästa </a:t>
            </a:r>
            <a:r>
              <a:rPr lang="sv-SE" sz="1500" dirty="0" err="1">
                <a:latin typeface="+mn-lt"/>
              </a:rPr>
              <a:t>slide</a:t>
            </a:r>
            <a:r>
              <a:rPr lang="sv-SE" sz="1500" dirty="0">
                <a:latin typeface="+mn-lt"/>
              </a:rPr>
              <a:t>. De delas ut på borden.</a:t>
            </a:r>
            <a:endParaRPr sz="1500" dirty="0">
              <a:latin typeface="+mn-lt"/>
            </a:endParaRPr>
          </a:p>
          <a:p>
            <a:pPr marL="0" lvl="0" indent="0" algn="l" rtl="0">
              <a:spcBef>
                <a:spcPts val="413"/>
              </a:spcBef>
              <a:spcAft>
                <a:spcPts val="0"/>
              </a:spcAft>
              <a:buClr>
                <a:srgbClr val="595959"/>
              </a:buClr>
              <a:buSzPct val="100000"/>
              <a:buNone/>
            </a:pPr>
            <a:endParaRPr sz="1500" dirty="0">
              <a:latin typeface="+mn-lt"/>
            </a:endParaRPr>
          </a:p>
          <a:p>
            <a:pPr marL="0" lvl="0" indent="0" algn="l" rtl="0">
              <a:spcBef>
                <a:spcPts val="403"/>
              </a:spcBef>
              <a:spcAft>
                <a:spcPts val="0"/>
              </a:spcAft>
              <a:buClr>
                <a:srgbClr val="595959"/>
              </a:buClr>
              <a:buSzPct val="97487"/>
              <a:buNone/>
            </a:pPr>
            <a:r>
              <a:rPr lang="sv-SE" sz="1500" dirty="0">
                <a:latin typeface="+mn-lt"/>
              </a:rPr>
              <a:t>I varje grupp ska nu varje lapp som skrivits diskuteras och sättas upp i trendkorset. Därefter:</a:t>
            </a:r>
            <a:endParaRPr sz="1500" dirty="0">
              <a:latin typeface="+mn-lt"/>
            </a:endParaRPr>
          </a:p>
          <a:p>
            <a:pPr marL="0" lvl="0" indent="0" algn="l" rtl="0">
              <a:spcBef>
                <a:spcPts val="413"/>
              </a:spcBef>
              <a:spcAft>
                <a:spcPts val="0"/>
              </a:spcAft>
              <a:buClr>
                <a:srgbClr val="595959"/>
              </a:buClr>
              <a:buSzPct val="100000"/>
              <a:buNone/>
            </a:pPr>
            <a:endParaRPr sz="1500" dirty="0">
              <a:latin typeface="+mn-lt"/>
            </a:endParaRPr>
          </a:p>
          <a:p>
            <a:pPr marL="342900" lvl="0" indent="-342900" algn="l" rtl="0">
              <a:spcBef>
                <a:spcPts val="403"/>
              </a:spcBef>
              <a:spcAft>
                <a:spcPts val="0"/>
              </a:spcAft>
              <a:buClr>
                <a:srgbClr val="595959"/>
              </a:buClr>
              <a:buSzPct val="97487"/>
              <a:buFont typeface="+mj-lt"/>
              <a:buAutoNum type="arabicPeriod"/>
            </a:pPr>
            <a:r>
              <a:rPr lang="sv-SE" sz="1500" dirty="0">
                <a:latin typeface="+mn-lt"/>
              </a:rPr>
              <a:t>Välj ut de viktigaste säkra trenderna </a:t>
            </a:r>
            <a:endParaRPr sz="1500" dirty="0">
              <a:latin typeface="+mn-lt"/>
            </a:endParaRPr>
          </a:p>
          <a:p>
            <a:pPr marL="342900" lvl="0" indent="-342900" algn="l" rtl="0">
              <a:spcBef>
                <a:spcPts val="403"/>
              </a:spcBef>
              <a:spcAft>
                <a:spcPts val="0"/>
              </a:spcAft>
              <a:buClr>
                <a:srgbClr val="595959"/>
              </a:buClr>
              <a:buSzPct val="97487"/>
              <a:buFont typeface="+mj-lt"/>
              <a:buAutoNum type="arabicPeriod"/>
            </a:pPr>
            <a:r>
              <a:rPr lang="sv-SE" sz="1500" dirty="0">
                <a:latin typeface="+mn-lt"/>
              </a:rPr>
              <a:t>Välj ut de viktigaste strategiska osäkerheterna! De kan ofta formuleras som Antingen …. Eller….. Exempel: ”Antingen får vi ekonomisk tillväxt eller så blir det stagnation”.</a:t>
            </a:r>
            <a:endParaRPr sz="1500" dirty="0">
              <a:latin typeface="+mn-lt"/>
            </a:endParaRPr>
          </a:p>
          <a:p>
            <a:pPr marL="0" lvl="0" indent="0" algn="l" rtl="0">
              <a:spcBef>
                <a:spcPts val="413"/>
              </a:spcBef>
              <a:spcAft>
                <a:spcPts val="0"/>
              </a:spcAft>
              <a:buClr>
                <a:srgbClr val="595959"/>
              </a:buClr>
              <a:buSzPct val="1000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cxnSp>
        <p:nvCxnSpPr>
          <p:cNvPr id="238" name="Google Shape;238;p12"/>
          <p:cNvCxnSpPr/>
          <p:nvPr/>
        </p:nvCxnSpPr>
        <p:spPr>
          <a:xfrm rot="10800000">
            <a:off x="4151313" y="1549499"/>
            <a:ext cx="0" cy="3240088"/>
          </a:xfrm>
          <a:prstGeom prst="straightConnector1">
            <a:avLst/>
          </a:prstGeom>
          <a:noFill/>
          <a:ln w="28575" cap="flat" cmpd="sng">
            <a:solidFill>
              <a:schemeClr val="dk1"/>
            </a:solidFill>
            <a:prstDash val="solid"/>
            <a:round/>
            <a:headEnd type="none" w="med" len="med"/>
            <a:tailEnd type="triangle" w="med" len="med"/>
          </a:ln>
        </p:spPr>
      </p:cxnSp>
      <p:cxnSp>
        <p:nvCxnSpPr>
          <p:cNvPr id="239" name="Google Shape;239;p12"/>
          <p:cNvCxnSpPr/>
          <p:nvPr/>
        </p:nvCxnSpPr>
        <p:spPr>
          <a:xfrm>
            <a:off x="4152901" y="4789587"/>
            <a:ext cx="4679951" cy="0"/>
          </a:xfrm>
          <a:prstGeom prst="straightConnector1">
            <a:avLst/>
          </a:prstGeom>
          <a:noFill/>
          <a:ln w="28575" cap="flat" cmpd="sng">
            <a:solidFill>
              <a:schemeClr val="dk1"/>
            </a:solidFill>
            <a:prstDash val="solid"/>
            <a:round/>
            <a:headEnd type="none" w="med" len="med"/>
            <a:tailEnd type="triangle" w="med" len="med"/>
          </a:ln>
        </p:spPr>
      </p:cxnSp>
      <p:sp>
        <p:nvSpPr>
          <p:cNvPr id="240" name="Google Shape;240;p12"/>
          <p:cNvSpPr txBox="1"/>
          <p:nvPr/>
        </p:nvSpPr>
        <p:spPr>
          <a:xfrm>
            <a:off x="3675064" y="1046261"/>
            <a:ext cx="868764" cy="323125"/>
          </a:xfrm>
          <a:prstGeom prst="rect">
            <a:avLst/>
          </a:prstGeom>
          <a:noFill/>
          <a:ln>
            <a:noFill/>
          </a:ln>
        </p:spPr>
        <p:txBody>
          <a:bodyPr spcFirstLastPara="1" wrap="square" lIns="91425" tIns="45700" rIns="91425" bIns="45700" anchor="t" anchorCtr="0">
            <a:spAutoFit/>
          </a:bodyPr>
          <a:lstStyle/>
          <a:p>
            <a:pPr marL="0" lvl="0" indent="0">
              <a:buFont typeface="Arial"/>
              <a:buNone/>
            </a:pPr>
            <a:r>
              <a:rPr lang="sv-SE" sz="1500" dirty="0">
                <a:solidFill>
                  <a:schemeClr val="dk1"/>
                </a:solidFill>
                <a:latin typeface="Lucida Sans" panose="020B0602030504020204" pitchFamily="34" charset="0"/>
              </a:rPr>
              <a:t>Mycket</a:t>
            </a:r>
            <a:endParaRPr sz="1500" dirty="0">
              <a:solidFill>
                <a:schemeClr val="dk1"/>
              </a:solidFill>
              <a:latin typeface="Lucida Sans" panose="020B0602030504020204" pitchFamily="34" charset="0"/>
            </a:endParaRPr>
          </a:p>
        </p:txBody>
      </p:sp>
      <p:sp>
        <p:nvSpPr>
          <p:cNvPr id="241" name="Google Shape;241;p12"/>
          <p:cNvSpPr txBox="1"/>
          <p:nvPr/>
        </p:nvSpPr>
        <p:spPr>
          <a:xfrm>
            <a:off x="3648077" y="4711800"/>
            <a:ext cx="57810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500" dirty="0">
                <a:solidFill>
                  <a:schemeClr val="dk1"/>
                </a:solidFill>
                <a:latin typeface="Lucida Sans" panose="020B0602030504020204" pitchFamily="34" charset="0"/>
              </a:rPr>
              <a:t>Lite</a:t>
            </a:r>
            <a:r>
              <a:rPr lang="sv-SE" sz="1800" dirty="0">
                <a:solidFill>
                  <a:srgbClr val="000000"/>
                </a:solidFill>
                <a:latin typeface="Arial"/>
                <a:ea typeface="Arial"/>
                <a:cs typeface="Arial"/>
                <a:sym typeface="Arial"/>
              </a:rPr>
              <a:t> </a:t>
            </a:r>
            <a:endParaRPr dirty="0"/>
          </a:p>
        </p:txBody>
      </p:sp>
      <p:sp>
        <p:nvSpPr>
          <p:cNvPr id="242" name="Google Shape;242;p12"/>
          <p:cNvSpPr txBox="1"/>
          <p:nvPr/>
        </p:nvSpPr>
        <p:spPr>
          <a:xfrm>
            <a:off x="9004300" y="4646712"/>
            <a:ext cx="868764" cy="323125"/>
          </a:xfrm>
          <a:prstGeom prst="rect">
            <a:avLst/>
          </a:prstGeom>
          <a:noFill/>
          <a:ln>
            <a:noFill/>
          </a:ln>
        </p:spPr>
        <p:txBody>
          <a:bodyPr spcFirstLastPara="1" wrap="square" lIns="91425" tIns="45700" rIns="91425" bIns="45700" anchor="t" anchorCtr="0">
            <a:spAutoFit/>
          </a:bodyPr>
          <a:lstStyle/>
          <a:p>
            <a:r>
              <a:rPr lang="sv-SE" sz="1500" dirty="0">
                <a:solidFill>
                  <a:schemeClr val="dk1"/>
                </a:solidFill>
                <a:latin typeface="Lucida Sans" panose="020B0602030504020204" pitchFamily="34" charset="0"/>
              </a:rPr>
              <a:t>Mycket</a:t>
            </a:r>
            <a:endParaRPr sz="1500" dirty="0">
              <a:solidFill>
                <a:schemeClr val="dk1"/>
              </a:solidFill>
              <a:latin typeface="Lucida Sans" panose="020B0602030504020204" pitchFamily="34" charset="0"/>
            </a:endParaRPr>
          </a:p>
        </p:txBody>
      </p:sp>
      <p:sp>
        <p:nvSpPr>
          <p:cNvPr id="243" name="Google Shape;243;p12"/>
          <p:cNvSpPr txBox="1"/>
          <p:nvPr/>
        </p:nvSpPr>
        <p:spPr>
          <a:xfrm>
            <a:off x="5014914" y="5078512"/>
            <a:ext cx="2724079"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500" dirty="0">
                <a:solidFill>
                  <a:schemeClr val="dk1"/>
                </a:solidFill>
                <a:latin typeface="Lucida Sans" panose="020B0602030504020204" pitchFamily="34" charset="0"/>
              </a:rPr>
              <a:t>Hur säkra är vi på trenden?</a:t>
            </a:r>
            <a:endParaRPr sz="1500" dirty="0">
              <a:solidFill>
                <a:schemeClr val="dk1"/>
              </a:solidFill>
              <a:latin typeface="Lucida Sans" panose="020B0602030504020204" pitchFamily="34" charset="0"/>
            </a:endParaRPr>
          </a:p>
        </p:txBody>
      </p:sp>
      <p:sp>
        <p:nvSpPr>
          <p:cNvPr id="244" name="Google Shape;244;p12"/>
          <p:cNvSpPr txBox="1"/>
          <p:nvPr/>
        </p:nvSpPr>
        <p:spPr>
          <a:xfrm>
            <a:off x="1847530" y="2708375"/>
            <a:ext cx="2015455" cy="784790"/>
          </a:xfrm>
          <a:prstGeom prst="rect">
            <a:avLst/>
          </a:prstGeom>
          <a:noFill/>
          <a:ln>
            <a:noFill/>
          </a:ln>
        </p:spPr>
        <p:txBody>
          <a:bodyPr spcFirstLastPara="1" wrap="square" lIns="91425" tIns="45700" rIns="91425" bIns="45700" anchor="t" anchorCtr="0">
            <a:spAutoFit/>
          </a:bodyPr>
          <a:lstStyle/>
          <a:p>
            <a:r>
              <a:rPr lang="sv-SE" sz="1500" dirty="0">
                <a:solidFill>
                  <a:schemeClr val="dk1"/>
                </a:solidFill>
                <a:latin typeface="Lucida Sans" panose="020B0602030504020204" pitchFamily="34" charset="0"/>
              </a:rPr>
              <a:t>Hur betydelsefull </a:t>
            </a:r>
            <a:endParaRPr sz="1500" dirty="0">
              <a:solidFill>
                <a:schemeClr val="dk1"/>
              </a:solidFill>
              <a:latin typeface="Lucida Sans" panose="020B0602030504020204" pitchFamily="34" charset="0"/>
            </a:endParaRPr>
          </a:p>
          <a:p>
            <a:r>
              <a:rPr lang="sv-SE" sz="1500" dirty="0">
                <a:solidFill>
                  <a:schemeClr val="dk1"/>
                </a:solidFill>
                <a:latin typeface="Lucida Sans" panose="020B0602030504020204" pitchFamily="34" charset="0"/>
              </a:rPr>
              <a:t>är trenden för vår frågeställning?</a:t>
            </a:r>
            <a:endParaRPr sz="1500" dirty="0">
              <a:solidFill>
                <a:schemeClr val="dk1"/>
              </a:solidFill>
              <a:latin typeface="Lucida Sans" panose="020B0602030504020204" pitchFamily="34" charset="0"/>
            </a:endParaRPr>
          </a:p>
        </p:txBody>
      </p:sp>
      <p:cxnSp>
        <p:nvCxnSpPr>
          <p:cNvPr id="245" name="Google Shape;245;p12"/>
          <p:cNvCxnSpPr/>
          <p:nvPr/>
        </p:nvCxnSpPr>
        <p:spPr>
          <a:xfrm>
            <a:off x="4151313" y="3133824"/>
            <a:ext cx="4608512" cy="0"/>
          </a:xfrm>
          <a:prstGeom prst="straightConnector1">
            <a:avLst/>
          </a:prstGeom>
          <a:noFill/>
          <a:ln w="28575" cap="flat" cmpd="sng">
            <a:solidFill>
              <a:schemeClr val="dk1"/>
            </a:solidFill>
            <a:prstDash val="dash"/>
            <a:round/>
            <a:headEnd type="none" w="med" len="med"/>
            <a:tailEnd type="none" w="med" len="med"/>
          </a:ln>
        </p:spPr>
      </p:cxnSp>
      <p:cxnSp>
        <p:nvCxnSpPr>
          <p:cNvPr id="246" name="Google Shape;246;p12"/>
          <p:cNvCxnSpPr/>
          <p:nvPr/>
        </p:nvCxnSpPr>
        <p:spPr>
          <a:xfrm rot="10800000">
            <a:off x="6527800" y="1549499"/>
            <a:ext cx="0" cy="3240088"/>
          </a:xfrm>
          <a:prstGeom prst="straightConnector1">
            <a:avLst/>
          </a:prstGeom>
          <a:noFill/>
          <a:ln w="28575" cap="flat" cmpd="sng">
            <a:solidFill>
              <a:schemeClr val="dk1"/>
            </a:solidFill>
            <a:prstDash val="dash"/>
            <a:round/>
            <a:headEnd type="none" w="med" len="med"/>
            <a:tailEnd type="none" w="med" len="med"/>
          </a:ln>
        </p:spPr>
      </p:cxnSp>
      <p:sp>
        <p:nvSpPr>
          <p:cNvPr id="247" name="Google Shape;247;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4200"/>
              <a:buFont typeface="Arial"/>
              <a:buNone/>
            </a:pPr>
            <a:r>
              <a:rPr lang="sv-SE"/>
              <a:t>Trendkorset</a:t>
            </a:r>
            <a:endParaRPr/>
          </a:p>
        </p:txBody>
      </p:sp>
      <p:sp>
        <p:nvSpPr>
          <p:cNvPr id="248" name="Google Shape;248;p12"/>
          <p:cNvSpPr txBox="1"/>
          <p:nvPr/>
        </p:nvSpPr>
        <p:spPr>
          <a:xfrm>
            <a:off x="4872201" y="350591"/>
            <a:ext cx="4058735" cy="7847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500" dirty="0">
                <a:solidFill>
                  <a:schemeClr val="dk1"/>
                </a:solidFill>
                <a:latin typeface="Lucida Sans" panose="020B0602030504020204" pitchFamily="34" charset="0"/>
                <a:sym typeface="Arial"/>
              </a:rPr>
              <a:t>Trenderna som hamnar här är strategiska osäkerheter. Dessa använder vi när vi ska göra scenarioanalyser i nästa steg!</a:t>
            </a:r>
            <a:endParaRPr sz="1500" dirty="0">
              <a:latin typeface="Lucida Sans" panose="020B0602030504020204" pitchFamily="34" charset="0"/>
            </a:endParaRPr>
          </a:p>
        </p:txBody>
      </p:sp>
      <p:cxnSp>
        <p:nvCxnSpPr>
          <p:cNvPr id="249" name="Google Shape;249;p12"/>
          <p:cNvCxnSpPr/>
          <p:nvPr/>
        </p:nvCxnSpPr>
        <p:spPr>
          <a:xfrm flipH="1">
            <a:off x="5353235" y="1410156"/>
            <a:ext cx="372862" cy="773751"/>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sp>
        <p:nvSpPr>
          <p:cNvPr id="250" name="Google Shape;250;p12"/>
          <p:cNvSpPr txBox="1"/>
          <p:nvPr/>
        </p:nvSpPr>
        <p:spPr>
          <a:xfrm>
            <a:off x="9004300" y="1797031"/>
            <a:ext cx="3009524" cy="1015622"/>
          </a:xfrm>
          <a:prstGeom prst="rect">
            <a:avLst/>
          </a:prstGeom>
          <a:noFill/>
          <a:ln>
            <a:noFill/>
          </a:ln>
        </p:spPr>
        <p:txBody>
          <a:bodyPr spcFirstLastPara="1" wrap="square" lIns="91425" tIns="45700" rIns="91425" bIns="45700" anchor="t" anchorCtr="0">
            <a:spAutoFit/>
          </a:bodyPr>
          <a:lstStyle/>
          <a:p>
            <a:r>
              <a:rPr lang="sv-SE" sz="1500" dirty="0">
                <a:solidFill>
                  <a:schemeClr val="dk1"/>
                </a:solidFill>
                <a:latin typeface="Lucida Sans" panose="020B0602030504020204" pitchFamily="34" charset="0"/>
              </a:rPr>
              <a:t>Trenderna som hamnar här är säkra trender. Dessa kan vi inte bortse från när vi planerar vår framtid!</a:t>
            </a:r>
            <a:endParaRPr sz="1500" dirty="0">
              <a:solidFill>
                <a:schemeClr val="dk1"/>
              </a:solidFill>
              <a:latin typeface="Lucida Sans" panose="020B0602030504020204" pitchFamily="34" charset="0"/>
            </a:endParaRPr>
          </a:p>
        </p:txBody>
      </p:sp>
      <p:cxnSp>
        <p:nvCxnSpPr>
          <p:cNvPr id="251" name="Google Shape;251;p12"/>
          <p:cNvCxnSpPr/>
          <p:nvPr/>
        </p:nvCxnSpPr>
        <p:spPr>
          <a:xfrm flipH="1">
            <a:off x="7661429" y="2006353"/>
            <a:ext cx="1269507" cy="505439"/>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6"/>
                                        </p:tgtEl>
                                        <p:attrNameLst>
                                          <p:attrName>style.visibility</p:attrName>
                                        </p:attrNameLst>
                                      </p:cBhvr>
                                      <p:to>
                                        <p:strVal val="visible"/>
                                      </p:to>
                                    </p:set>
                                    <p:anim calcmode="lin" valueType="num">
                                      <p:cBhvr additive="base">
                                        <p:cTn id="7" dur="500"/>
                                        <p:tgtEl>
                                          <p:spTgt spid="246"/>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5"/>
                                        </p:tgtEl>
                                        <p:attrNameLst>
                                          <p:attrName>style.visibility</p:attrName>
                                        </p:attrNameLst>
                                      </p:cBhvr>
                                      <p:to>
                                        <p:strVal val="visible"/>
                                      </p:to>
                                    </p:set>
                                    <p:anim calcmode="lin" valueType="num">
                                      <p:cBhvr additive="base">
                                        <p:cTn id="12" dur="500"/>
                                        <p:tgtEl>
                                          <p:spTgt spid="2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9" name="Google Shape;259;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3780"/>
              <a:buFont typeface="Arial"/>
              <a:buNone/>
            </a:pPr>
            <a:r>
              <a:rPr lang="sv-SE" sz="3740"/>
              <a:t>Att validera trender och osäkerheter!</a:t>
            </a:r>
            <a:endParaRPr sz="3740"/>
          </a:p>
        </p:txBody>
      </p:sp>
      <p:sp>
        <p:nvSpPr>
          <p:cNvPr id="257" name="Google Shape;257;p13"/>
          <p:cNvSpPr txBox="1">
            <a:spLocks noGrp="1"/>
          </p:cNvSpPr>
          <p:nvPr>
            <p:ph sz="half"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595959"/>
              </a:buClr>
              <a:buSzPts val="2405"/>
              <a:buNone/>
            </a:pPr>
            <a:endParaRPr lang="sv-SE" sz="1500" dirty="0">
              <a:latin typeface="+mn-lt"/>
            </a:endParaRPr>
          </a:p>
          <a:p>
            <a:pPr marL="0" lvl="0" indent="0" algn="l" rtl="0">
              <a:lnSpc>
                <a:spcPct val="90000"/>
              </a:lnSpc>
              <a:spcBef>
                <a:spcPts val="0"/>
              </a:spcBef>
              <a:spcAft>
                <a:spcPts val="0"/>
              </a:spcAft>
              <a:buClr>
                <a:srgbClr val="595959"/>
              </a:buClr>
              <a:buSzPts val="2405"/>
              <a:buNone/>
            </a:pPr>
            <a:r>
              <a:rPr lang="sv-SE" sz="1500" dirty="0">
                <a:latin typeface="+mn-lt"/>
              </a:rPr>
              <a:t>Vi vill veta om vi förstått rätt:</a:t>
            </a:r>
          </a:p>
          <a:p>
            <a:pPr marL="0" lvl="0" indent="0" algn="l" rtl="0">
              <a:lnSpc>
                <a:spcPct val="90000"/>
              </a:lnSpc>
              <a:spcBef>
                <a:spcPts val="0"/>
              </a:spcBef>
              <a:spcAft>
                <a:spcPts val="0"/>
              </a:spcAft>
              <a:buClr>
                <a:srgbClr val="595959"/>
              </a:buClr>
              <a:buSzPts val="2405"/>
              <a:buNone/>
            </a:pP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Samla data från många olika källor</a:t>
            </a: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Samarbeta med både interna och externa människor</a:t>
            </a: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Arbeta i grupp med analysen</a:t>
            </a: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Skilj på observation (data) och tolkning (mening, innebörd)</a:t>
            </a: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Sök aktivt efter motbevis/mottrender för varje trend</a:t>
            </a: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Följ intressanta fenomen</a:t>
            </a:r>
            <a:endParaRPr sz="1500" dirty="0">
              <a:latin typeface="+mn-lt"/>
            </a:endParaRPr>
          </a:p>
          <a:p>
            <a:pPr marL="457200" lvl="0" indent="-450881" algn="l" rtl="0">
              <a:lnSpc>
                <a:spcPct val="80000"/>
              </a:lnSpc>
              <a:spcBef>
                <a:spcPts val="499"/>
              </a:spcBef>
              <a:spcAft>
                <a:spcPts val="0"/>
              </a:spcAft>
              <a:buClr>
                <a:srgbClr val="595959"/>
              </a:buClr>
              <a:buSzPts val="2398"/>
              <a:buFont typeface="Arial"/>
              <a:buChar char="•"/>
            </a:pPr>
            <a:r>
              <a:rPr lang="sv-SE" sz="1500" dirty="0">
                <a:latin typeface="+mn-lt"/>
              </a:rPr>
              <a:t>Sök det du inte vet – vita fläckar</a:t>
            </a:r>
            <a:endParaRPr sz="1500" dirty="0">
              <a:latin typeface="+mn-lt"/>
            </a:endParaRPr>
          </a:p>
        </p:txBody>
      </p:sp>
      <p:sp>
        <p:nvSpPr>
          <p:cNvPr id="258" name="Google Shape;258;p13"/>
          <p:cNvSpPr txBox="1">
            <a:spLocks noGrp="1"/>
          </p:cNvSpPr>
          <p:nvPr>
            <p:ph sz="half" idx="2"/>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595959"/>
              </a:buClr>
              <a:buSzPts val="2405"/>
              <a:buNone/>
            </a:pPr>
            <a:endParaRPr lang="sv-SE" sz="1500" dirty="0">
              <a:latin typeface="Lucida Sans" panose="020B0602030504020204" pitchFamily="34" charset="0"/>
            </a:endParaRPr>
          </a:p>
          <a:p>
            <a:pPr marL="0" lvl="0" indent="0" algn="l" rtl="0">
              <a:lnSpc>
                <a:spcPct val="90000"/>
              </a:lnSpc>
              <a:spcBef>
                <a:spcPts val="0"/>
              </a:spcBef>
              <a:spcAft>
                <a:spcPts val="0"/>
              </a:spcAft>
              <a:buClr>
                <a:srgbClr val="595959"/>
              </a:buClr>
              <a:buSzPts val="2405"/>
              <a:buNone/>
            </a:pPr>
            <a:r>
              <a:rPr lang="sv-SE" sz="1500" dirty="0">
                <a:latin typeface="+mn-lt"/>
              </a:rPr>
              <a:t>Var hittar vi informationen?</a:t>
            </a:r>
          </a:p>
          <a:p>
            <a:pPr marL="0" lvl="0" indent="0" algn="l" rtl="0">
              <a:lnSpc>
                <a:spcPct val="90000"/>
              </a:lnSpc>
              <a:spcBef>
                <a:spcPts val="0"/>
              </a:spcBef>
              <a:spcAft>
                <a:spcPts val="0"/>
              </a:spcAft>
              <a:buClr>
                <a:srgbClr val="595959"/>
              </a:buClr>
              <a:buSzPts val="2405"/>
              <a:buNone/>
            </a:pP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Tidningar, tidskrifter, radio och TV</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Böcker, musik, teater och film</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Statistik: SCB, EU, OECD, FN</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Utredningar, rapporter</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Internet, sociala medier, databaser</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Bevakningstjänster, ”pressklipp”</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Medarbetare, samarbetspartner mm</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Udda tänkare, obekväma personer</a:t>
            </a:r>
            <a:endParaRPr sz="1500" dirty="0">
              <a:latin typeface="+mn-lt"/>
            </a:endParaRPr>
          </a:p>
          <a:p>
            <a:pPr marL="457200" lvl="0" indent="-450850" algn="l" rtl="0">
              <a:lnSpc>
                <a:spcPct val="90000"/>
              </a:lnSpc>
              <a:spcBef>
                <a:spcPts val="300"/>
              </a:spcBef>
              <a:spcAft>
                <a:spcPts val="0"/>
              </a:spcAft>
              <a:buClr>
                <a:srgbClr val="595959"/>
              </a:buClr>
              <a:buSzPts val="2305"/>
              <a:buFont typeface="Arial"/>
              <a:buChar char="•"/>
            </a:pPr>
            <a:r>
              <a:rPr lang="sv-SE" sz="1500" dirty="0">
                <a:latin typeface="+mn-lt"/>
              </a:rPr>
              <a:t>Egna undersökningar</a:t>
            </a:r>
            <a:endParaRPr sz="15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6" name="Google Shape;266;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4200"/>
              <a:buFont typeface="Arial"/>
              <a:buNone/>
            </a:pPr>
            <a:r>
              <a:rPr lang="sv-SE" dirty="0"/>
              <a:t>Nästa steg!</a:t>
            </a:r>
            <a:endParaRPr dirty="0"/>
          </a:p>
        </p:txBody>
      </p:sp>
      <p:sp>
        <p:nvSpPr>
          <p:cNvPr id="264" name="Google Shape;264;p14"/>
          <p:cNvSpPr txBox="1">
            <a:spLocks noGrp="1"/>
          </p:cNvSpPr>
          <p:nvPr>
            <p:ph sz="half"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595959"/>
              </a:buClr>
              <a:buSzPts val="1900"/>
              <a:buNone/>
            </a:pPr>
            <a:r>
              <a:rPr lang="sv-SE" sz="1500" dirty="0">
                <a:latin typeface="Lucida Sans" panose="020B0602030504020204" pitchFamily="34" charset="0"/>
              </a:rPr>
              <a:t>Nu räcker det ju inte så långt att endast ha skapat sig medvetenhet om viktiga säkra trender och strategiska osäkerheter. Det gäller också att förhålla sig till dem: att anpassa sig eller att påverka dem. För att skapa ännu bättre underlag för handling är det bra att arbeta med: </a:t>
            </a:r>
            <a:endParaRPr sz="1500" dirty="0">
              <a:latin typeface="Lucida Sans" panose="020B0602030504020204" pitchFamily="34" charset="0"/>
            </a:endParaRPr>
          </a:p>
          <a:p>
            <a:pPr marL="0" lvl="0" indent="0" algn="l" rtl="0">
              <a:spcBef>
                <a:spcPts val="380"/>
              </a:spcBef>
              <a:spcAft>
                <a:spcPts val="0"/>
              </a:spcAft>
              <a:buClr>
                <a:srgbClr val="595959"/>
              </a:buClr>
              <a:buSzPts val="1900"/>
              <a:buNone/>
            </a:pPr>
            <a:endParaRPr sz="1500" dirty="0">
              <a:latin typeface="Lucida Sans" panose="020B0602030504020204" pitchFamily="34" charset="0"/>
            </a:endParaRPr>
          </a:p>
          <a:p>
            <a:pPr marL="457189" lvl="0" indent="-457189" algn="l" rtl="0">
              <a:spcBef>
                <a:spcPts val="380"/>
              </a:spcBef>
              <a:spcAft>
                <a:spcPts val="0"/>
              </a:spcAft>
              <a:buClr>
                <a:srgbClr val="595959"/>
              </a:buClr>
              <a:buSzPts val="1900"/>
              <a:buFont typeface="Arial"/>
              <a:buChar char="•"/>
            </a:pPr>
            <a:r>
              <a:rPr lang="sv-SE" sz="1500" b="1" dirty="0">
                <a:latin typeface="Lucida Sans" panose="020B0602030504020204" pitchFamily="34" charset="0"/>
              </a:rPr>
              <a:t>Scenarioteknik</a:t>
            </a:r>
            <a:r>
              <a:rPr lang="sv-SE" sz="1500" dirty="0">
                <a:latin typeface="Lucida Sans" panose="020B0602030504020204" pitchFamily="34" charset="0"/>
              </a:rPr>
              <a:t>. Ett arbetssätt som skapar beredskap för oförutsedda händelser.</a:t>
            </a:r>
            <a:endParaRPr sz="1500" dirty="0">
              <a:latin typeface="Lucida Sans" panose="020B0602030504020204" pitchFamily="34" charset="0"/>
            </a:endParaRPr>
          </a:p>
          <a:p>
            <a:pPr marL="457189" lvl="0" indent="-457189" algn="l" rtl="0">
              <a:spcBef>
                <a:spcPts val="380"/>
              </a:spcBef>
              <a:spcAft>
                <a:spcPts val="0"/>
              </a:spcAft>
              <a:buClr>
                <a:srgbClr val="595959"/>
              </a:buClr>
              <a:buSzPts val="1900"/>
              <a:buFont typeface="Arial"/>
              <a:buChar char="•"/>
            </a:pPr>
            <a:r>
              <a:rPr lang="sv-SE" sz="1500" b="1" dirty="0">
                <a:latin typeface="Lucida Sans" panose="020B0602030504020204" pitchFamily="34" charset="0"/>
              </a:rPr>
              <a:t>Konsekvensbedömning</a:t>
            </a:r>
            <a:r>
              <a:rPr lang="sv-SE" sz="1500" dirty="0">
                <a:latin typeface="Lucida Sans" panose="020B0602030504020204" pitchFamily="34" charset="0"/>
              </a:rPr>
              <a:t>. Ett sätt att bedöma konsekvenser för organisationen/innovationsprojektet  av säkra trender och strategiska osäkerheter.</a:t>
            </a:r>
            <a:endParaRPr sz="1500" dirty="0">
              <a:latin typeface="Lucida Sans" panose="020B0602030504020204" pitchFamily="34" charset="0"/>
            </a:endParaRPr>
          </a:p>
        </p:txBody>
      </p:sp>
      <p:sp>
        <p:nvSpPr>
          <p:cNvPr id="265" name="Google Shape;265;p14"/>
          <p:cNvSpPr txBox="1">
            <a:spLocks noGrp="1"/>
          </p:cNvSpPr>
          <p:nvPr>
            <p:ph sz="half" idx="2"/>
          </p:nvPr>
        </p:nvSpPr>
        <p:spPr>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595959"/>
              </a:buClr>
              <a:buSzPts val="1900"/>
              <a:buNone/>
            </a:pPr>
            <a:r>
              <a:rPr lang="sv-SE" sz="1500" dirty="0">
                <a:latin typeface="Lucida Sans" panose="020B0602030504020204" pitchFamily="34" charset="0"/>
              </a:rPr>
              <a:t>Här är </a:t>
            </a:r>
            <a:r>
              <a:rPr lang="sv-SE" sz="1500" b="1" dirty="0">
                <a:latin typeface="Lucida Sans" panose="020B0602030504020204" pitchFamily="34" charset="0"/>
              </a:rPr>
              <a:t>Scenarioteknik</a:t>
            </a:r>
            <a:r>
              <a:rPr lang="sv-SE" sz="1500" dirty="0">
                <a:latin typeface="Lucida Sans" panose="020B0602030504020204" pitchFamily="34" charset="0"/>
              </a:rPr>
              <a:t> ett bra verktyg som hjälper er att få högre kvalitet i er konsekvensbedömning. </a:t>
            </a:r>
            <a:endParaRPr sz="1500" dirty="0">
              <a:latin typeface="Lucida Sans" panose="020B0602030504020204" pitchFamily="34" charset="0"/>
            </a:endParaRPr>
          </a:p>
          <a:p>
            <a:pPr marL="0" lvl="0" indent="0" algn="l" rtl="0">
              <a:spcBef>
                <a:spcPts val="380"/>
              </a:spcBef>
              <a:spcAft>
                <a:spcPts val="0"/>
              </a:spcAft>
              <a:buClr>
                <a:srgbClr val="595959"/>
              </a:buClr>
              <a:buSzPts val="1900"/>
              <a:buNone/>
            </a:pPr>
            <a:r>
              <a:rPr lang="sv-SE" sz="1500" dirty="0">
                <a:latin typeface="Lucida Sans" panose="020B0602030504020204" pitchFamily="34" charset="0"/>
              </a:rPr>
              <a:t>I Innovationsakademin finns också verktyg med inriktning på kartläggning av intressenter och val av samarbetspartners. </a:t>
            </a:r>
            <a:endParaRPr sz="1500" dirty="0">
              <a:latin typeface="Lucida Sans" panose="020B0602030504020204" pitchFamily="34" charset="0"/>
            </a:endParaRPr>
          </a:p>
          <a:p>
            <a:pPr marL="0" lvl="0" indent="0" algn="l" rtl="0">
              <a:spcBef>
                <a:spcPts val="380"/>
              </a:spcBef>
              <a:spcAft>
                <a:spcPts val="0"/>
              </a:spcAft>
              <a:buClr>
                <a:srgbClr val="595959"/>
              </a:buClr>
              <a:buSzPts val="1900"/>
              <a:buNone/>
            </a:pPr>
            <a:endParaRPr sz="1500" dirty="0">
              <a:latin typeface="Lucida Sans" panose="020B0602030504020204" pitchFamily="34" charset="0"/>
            </a:endParaRPr>
          </a:p>
          <a:p>
            <a:pPr marL="457189" lvl="0" indent="-457189" algn="l" rtl="0">
              <a:spcBef>
                <a:spcPts val="380"/>
              </a:spcBef>
              <a:spcAft>
                <a:spcPts val="0"/>
              </a:spcAft>
              <a:buClr>
                <a:srgbClr val="595959"/>
              </a:buClr>
              <a:buSzPts val="1900"/>
              <a:buFont typeface="Arial"/>
              <a:buChar char="•"/>
            </a:pPr>
            <a:r>
              <a:rPr lang="sv-SE" sz="1500" b="1" dirty="0">
                <a:highlight>
                  <a:schemeClr val="lt1"/>
                </a:highlight>
                <a:latin typeface="Lucida Sans" panose="020B0602030504020204" pitchFamily="34" charset="0"/>
              </a:rPr>
              <a:t>Hitta rätt partners! </a:t>
            </a:r>
            <a:r>
              <a:rPr lang="sv-SE" sz="1500" dirty="0">
                <a:highlight>
                  <a:schemeClr val="lt1"/>
                </a:highlight>
                <a:latin typeface="Lucida Sans" panose="020B0602030504020204" pitchFamily="34" charset="0"/>
              </a:rPr>
              <a:t>En fokuserad intressentanalys för val av samarbetspartners.</a:t>
            </a:r>
            <a:endParaRPr sz="1500" dirty="0">
              <a:highlight>
                <a:schemeClr val="lt1"/>
              </a:highlight>
              <a:latin typeface="Lucida Sans" panose="020B0602030504020204" pitchFamily="34" charset="0"/>
            </a:endParaRPr>
          </a:p>
          <a:p>
            <a:pPr marL="457189" lvl="0" indent="-457189" algn="l" rtl="0">
              <a:spcBef>
                <a:spcPts val="380"/>
              </a:spcBef>
              <a:spcAft>
                <a:spcPts val="0"/>
              </a:spcAft>
              <a:buClr>
                <a:srgbClr val="595959"/>
              </a:buClr>
              <a:buSzPts val="1900"/>
              <a:buFont typeface="Arial"/>
              <a:buChar char="•"/>
            </a:pPr>
            <a:r>
              <a:rPr lang="sv-SE" sz="1500" b="1" dirty="0">
                <a:highlight>
                  <a:schemeClr val="lt1"/>
                </a:highlight>
                <a:latin typeface="Lucida Sans" panose="020B0602030504020204" pitchFamily="34" charset="0"/>
              </a:rPr>
              <a:t>Intressentanalys </a:t>
            </a:r>
            <a:r>
              <a:rPr lang="sv-SE" sz="1500" dirty="0">
                <a:highlight>
                  <a:schemeClr val="lt1"/>
                </a:highlight>
                <a:latin typeface="Lucida Sans" panose="020B0602030504020204" pitchFamily="34" charset="0"/>
              </a:rPr>
              <a:t>En bredare analys som kartlägger beroenden och möjligheter att lyckas.</a:t>
            </a:r>
            <a:endParaRPr sz="1500" dirty="0">
              <a:highlight>
                <a:schemeClr val="lt1"/>
              </a:highlight>
              <a:latin typeface="Lucida Sans" panose="020B0602030504020204" pitchFamily="34" charset="0"/>
            </a:endParaRPr>
          </a:p>
          <a:p>
            <a:pPr marL="457189" lvl="0" indent="-336539" algn="l" rtl="0">
              <a:spcBef>
                <a:spcPts val="380"/>
              </a:spcBef>
              <a:spcAft>
                <a:spcPts val="0"/>
              </a:spcAft>
              <a:buClr>
                <a:srgbClr val="595959"/>
              </a:buClr>
              <a:buSzPts val="1900"/>
              <a:buFont typeface="Arial"/>
              <a:buNone/>
            </a:pPr>
            <a:endParaRPr sz="1500" dirty="0">
              <a:latin typeface="Lucida Sans" panose="020B0602030504020204" pitchFamily="34" charset="0"/>
            </a:endParaRPr>
          </a:p>
          <a:p>
            <a:pPr marL="0" lvl="0" indent="0" algn="l" rtl="0">
              <a:spcBef>
                <a:spcPts val="380"/>
              </a:spcBef>
              <a:spcAft>
                <a:spcPts val="0"/>
              </a:spcAft>
              <a:buClr>
                <a:srgbClr val="595959"/>
              </a:buClr>
              <a:buSzPts val="1900"/>
              <a:buNone/>
            </a:pPr>
            <a:r>
              <a:rPr lang="sv-SE" sz="1500" dirty="0">
                <a:latin typeface="Lucida Sans" panose="020B0602030504020204" pitchFamily="34" charset="0"/>
              </a:rPr>
              <a:t>Slutligen är det viktigt att i längre projekt då och då (eller med jämna mellanrum) se över och kanske uppdatera sin </a:t>
            </a:r>
            <a:r>
              <a:rPr lang="sv-SE" sz="1500" b="1" dirty="0">
                <a:latin typeface="Lucida Sans" panose="020B0602030504020204" pitchFamily="34" charset="0"/>
              </a:rPr>
              <a:t>Trendanalys</a:t>
            </a:r>
            <a:r>
              <a:rPr lang="sv-SE" sz="1500" dirty="0">
                <a:latin typeface="Lucida Sans" panose="020B0602030504020204" pitchFamily="34" charset="0"/>
              </a:rPr>
              <a:t>. </a:t>
            </a:r>
            <a:endParaRPr sz="1500" dirty="0">
              <a:latin typeface="Lucida Sans" panose="020B06020305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5" name="Google Shape;12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4200"/>
              <a:buFont typeface="Arial"/>
              <a:buNone/>
            </a:pPr>
            <a:r>
              <a:rPr lang="sv-SE" dirty="0"/>
              <a:t>Bruksanvisning</a:t>
            </a:r>
            <a:endParaRPr dirty="0"/>
          </a:p>
        </p:txBody>
      </p:sp>
      <p:sp>
        <p:nvSpPr>
          <p:cNvPr id="123" name="Google Shape;123;p2"/>
          <p:cNvSpPr txBox="1">
            <a:spLocks noGrp="1"/>
          </p:cNvSpPr>
          <p:nvPr>
            <p:ph sz="half" idx="1"/>
          </p:nvPr>
        </p:nvSpPr>
        <p:spPr>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rgbClr val="595959"/>
              </a:buClr>
              <a:buSzPts val="2000"/>
              <a:buNone/>
            </a:pPr>
            <a:r>
              <a:rPr lang="sv-SE" dirty="0">
                <a:latin typeface="+mn-lt"/>
              </a:rPr>
              <a:t>I innovationsarbete är det viktigt att ägna viss tid åt omvärldsbevakning. Det kan handla om allt från frågor om den tänkta innovationen redan finns, om det finns eller kommer att finnas en efterfrågan, hur det ser ut med konkurrens… En viktig del av detta arbete är att kartlägga och analysera trender av betydelse för innovationen och verksamheten.</a:t>
            </a:r>
            <a:endParaRPr dirty="0">
              <a:latin typeface="+mn-lt"/>
            </a:endParaRPr>
          </a:p>
          <a:p>
            <a:pPr marL="0" lvl="0" indent="0" algn="l" rtl="0">
              <a:spcBef>
                <a:spcPts val="400"/>
              </a:spcBef>
              <a:spcAft>
                <a:spcPts val="0"/>
              </a:spcAft>
              <a:buClr>
                <a:srgbClr val="595959"/>
              </a:buClr>
              <a:buSzPts val="2000"/>
              <a:buNone/>
            </a:pPr>
            <a:endParaRPr dirty="0">
              <a:latin typeface="+mn-lt"/>
            </a:endParaRPr>
          </a:p>
          <a:p>
            <a:pPr marL="0" lvl="0" indent="0" algn="l" rtl="0">
              <a:spcBef>
                <a:spcPts val="400"/>
              </a:spcBef>
              <a:spcAft>
                <a:spcPts val="0"/>
              </a:spcAft>
              <a:buClr>
                <a:srgbClr val="595959"/>
              </a:buClr>
              <a:buSzPts val="2000"/>
              <a:buNone/>
            </a:pPr>
            <a:r>
              <a:rPr lang="sv-SE" dirty="0">
                <a:latin typeface="+mn-lt"/>
              </a:rPr>
              <a:t>Detta är en beskrivning av ett verktyg för trendanalys. I kommentarsfältet kan ni hitta stödanteckningar, fördjupande förklaringar och diskussionsfrågor. </a:t>
            </a:r>
          </a:p>
          <a:p>
            <a:pPr marL="0" lvl="0" indent="0" algn="l" rtl="0">
              <a:spcBef>
                <a:spcPts val="400"/>
              </a:spcBef>
              <a:spcAft>
                <a:spcPts val="0"/>
              </a:spcAft>
              <a:buClr>
                <a:srgbClr val="595959"/>
              </a:buClr>
              <a:buSzPts val="2000"/>
              <a:buNone/>
            </a:pPr>
            <a:endParaRPr lang="sv-SE" dirty="0">
              <a:latin typeface="+mn-lt"/>
            </a:endParaRPr>
          </a:p>
          <a:p>
            <a:pPr marL="0" indent="0">
              <a:spcBef>
                <a:spcPts val="400"/>
              </a:spcBef>
              <a:buSzPts val="2000"/>
              <a:buNone/>
            </a:pPr>
            <a:r>
              <a:rPr lang="sv-SE" dirty="0">
                <a:latin typeface="+mn-lt"/>
              </a:rPr>
              <a:t>Materialet är lätt att använda och det går att arbeta med väldigt olika ambitionsnivåer – från att helt snabbt ta fram de viktigaste säkra trenderna och strategiska osäkerheterna som kan beröra innovationsprojektet till att göra noggranna bedömningar av trenders styrka och relevans.</a:t>
            </a:r>
          </a:p>
          <a:p>
            <a:pPr marL="0" lvl="0" indent="0" algn="l" rtl="0">
              <a:spcBef>
                <a:spcPts val="400"/>
              </a:spcBef>
              <a:spcAft>
                <a:spcPts val="0"/>
              </a:spcAft>
              <a:buClr>
                <a:srgbClr val="595959"/>
              </a:buClr>
              <a:buSzPts val="2000"/>
              <a:buNone/>
            </a:pPr>
            <a:endParaRPr sz="1500" dirty="0">
              <a:latin typeface="Lucida Sans" panose="020B0602030504020204" pitchFamily="34" charset="0"/>
            </a:endParaRPr>
          </a:p>
          <a:p>
            <a:pPr marL="0" lvl="0" indent="0" algn="l" rtl="0">
              <a:spcBef>
                <a:spcPts val="533"/>
              </a:spcBef>
              <a:spcAft>
                <a:spcPts val="0"/>
              </a:spcAft>
              <a:buClr>
                <a:srgbClr val="595959"/>
              </a:buClr>
              <a:buSzPts val="2667"/>
              <a:buNone/>
            </a:pPr>
            <a:endParaRPr dirty="0"/>
          </a:p>
        </p:txBody>
      </p:sp>
      <p:sp>
        <p:nvSpPr>
          <p:cNvPr id="124" name="Google Shape;124;p2"/>
          <p:cNvSpPr txBox="1">
            <a:spLocks noGrp="1"/>
          </p:cNvSpPr>
          <p:nvPr>
            <p:ph sz="half" idx="2"/>
          </p:nvPr>
        </p:nvSpPr>
        <p:spPr>
          <a:prstGeom prst="rect">
            <a:avLst/>
          </a:prstGeom>
          <a:noFill/>
          <a:ln>
            <a:noFill/>
          </a:ln>
        </p:spPr>
        <p:txBody>
          <a:bodyPr spcFirstLastPara="1" wrap="square" lIns="91425" tIns="45700" rIns="91425" bIns="45700" anchor="t" anchorCtr="0">
            <a:normAutofit fontScale="92500" lnSpcReduction="10000"/>
          </a:bodyPr>
          <a:lstStyle/>
          <a:p>
            <a:pPr marL="0" indent="0">
              <a:spcBef>
                <a:spcPts val="380"/>
              </a:spcBef>
              <a:buSzPts val="2000"/>
              <a:buNone/>
            </a:pPr>
            <a:r>
              <a:rPr lang="sv-SE" sz="1500" dirty="0">
                <a:latin typeface="Lucida Sans" panose="020B0602030504020204" pitchFamily="34" charset="0"/>
              </a:rPr>
              <a:t>Denna metod, likväl som de flesta metoder som finns i Innovationsakademin, vinner på ett brett engagemang: resultaten av gemensamt arbete blir bättre och mera använda!</a:t>
            </a:r>
            <a:endParaRPr sz="1500" dirty="0">
              <a:latin typeface="Lucida Sans" panose="020B06020305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3" name="Google Shape;133;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342891" lvl="0" indent="-342891" algn="l" rtl="0">
              <a:spcBef>
                <a:spcPts val="0"/>
              </a:spcBef>
              <a:spcAft>
                <a:spcPts val="0"/>
              </a:spcAft>
              <a:buClr>
                <a:srgbClr val="595959"/>
              </a:buClr>
              <a:buSzPts val="4200"/>
              <a:buFont typeface="Arial"/>
              <a:buNone/>
            </a:pPr>
            <a:r>
              <a:rPr lang="sv-SE" dirty="0"/>
              <a:t>Omvärldsanalysens delar</a:t>
            </a:r>
            <a:endParaRPr dirty="0"/>
          </a:p>
        </p:txBody>
      </p:sp>
      <p:sp>
        <p:nvSpPr>
          <p:cNvPr id="131" name="Google Shape;131;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a:lnSpc>
                <a:spcPct val="120000"/>
              </a:lnSpc>
              <a:spcBef>
                <a:spcPts val="0"/>
              </a:spcBef>
              <a:buSzPts val="2000"/>
            </a:pPr>
            <a:r>
              <a:rPr lang="sv-SE" sz="1500" dirty="0">
                <a:latin typeface="+mn-lt"/>
              </a:rPr>
              <a:t>Vi vill veta vilka säkra trender och strategiska osäkerheter som kommer att påverka vår verksamhet – och hur!</a:t>
            </a:r>
          </a:p>
          <a:p>
            <a:pPr>
              <a:lnSpc>
                <a:spcPct val="120000"/>
              </a:lnSpc>
              <a:spcBef>
                <a:spcPts val="0"/>
              </a:spcBef>
              <a:buSzPts val="2000"/>
            </a:pPr>
            <a:endParaRPr sz="1500" dirty="0">
              <a:latin typeface="+mn-lt"/>
            </a:endParaRPr>
          </a:p>
          <a:p>
            <a:pPr>
              <a:lnSpc>
                <a:spcPct val="120000"/>
              </a:lnSpc>
              <a:spcBef>
                <a:spcPts val="0"/>
              </a:spcBef>
              <a:buSzPts val="2000"/>
            </a:pPr>
            <a:r>
              <a:rPr lang="sv-SE" sz="1500" dirty="0">
                <a:latin typeface="+mn-lt"/>
              </a:rPr>
              <a:t>Inledningsvis spanar vi efter trender.</a:t>
            </a:r>
          </a:p>
          <a:p>
            <a:pPr>
              <a:lnSpc>
                <a:spcPct val="120000"/>
              </a:lnSpc>
              <a:spcBef>
                <a:spcPts val="0"/>
              </a:spcBef>
              <a:buSzPts val="2000"/>
            </a:pPr>
            <a:endParaRPr sz="1500" dirty="0">
              <a:latin typeface="+mn-lt"/>
            </a:endParaRPr>
          </a:p>
          <a:p>
            <a:pPr>
              <a:lnSpc>
                <a:spcPct val="120000"/>
              </a:lnSpc>
              <a:spcBef>
                <a:spcPts val="0"/>
              </a:spcBef>
              <a:buSzPts val="2000"/>
            </a:pPr>
            <a:r>
              <a:rPr lang="sv-SE" sz="1500" dirty="0">
                <a:latin typeface="+mn-lt"/>
              </a:rPr>
              <a:t>Därefter bedömer vi om de är viktiga och sannolika.</a:t>
            </a:r>
          </a:p>
          <a:p>
            <a:pPr>
              <a:lnSpc>
                <a:spcPct val="120000"/>
              </a:lnSpc>
              <a:spcBef>
                <a:spcPts val="0"/>
              </a:spcBef>
              <a:buSzPts val="2000"/>
            </a:pPr>
            <a:endParaRPr sz="1500" dirty="0">
              <a:latin typeface="+mn-lt"/>
            </a:endParaRPr>
          </a:p>
          <a:p>
            <a:pPr>
              <a:lnSpc>
                <a:spcPct val="120000"/>
              </a:lnSpc>
              <a:spcBef>
                <a:spcPts val="0"/>
              </a:spcBef>
              <a:buSzPts val="2000"/>
            </a:pPr>
            <a:r>
              <a:rPr lang="sv-SE" sz="1500" dirty="0">
                <a:latin typeface="+mn-lt"/>
              </a:rPr>
              <a:t>Vi ”validerar” trenderna: stämmer de verkligen?</a:t>
            </a:r>
          </a:p>
          <a:p>
            <a:pPr>
              <a:lnSpc>
                <a:spcPct val="120000"/>
              </a:lnSpc>
              <a:spcBef>
                <a:spcPts val="0"/>
              </a:spcBef>
              <a:buSzPts val="2000"/>
            </a:pPr>
            <a:endParaRPr sz="1500" dirty="0">
              <a:latin typeface="+mn-lt"/>
            </a:endParaRPr>
          </a:p>
          <a:p>
            <a:pPr>
              <a:lnSpc>
                <a:spcPct val="120000"/>
              </a:lnSpc>
              <a:spcBef>
                <a:spcPts val="0"/>
              </a:spcBef>
              <a:buSzPts val="2000"/>
            </a:pPr>
            <a:r>
              <a:rPr lang="sv-SE" sz="1500" dirty="0">
                <a:latin typeface="+mn-lt"/>
              </a:rPr>
              <a:t>Vi bedömer konsekvenser för vår organisation/vårt utvecklingsprojekt.</a:t>
            </a:r>
            <a:endParaRPr sz="1500" dirty="0">
              <a:latin typeface="+mn-lt"/>
            </a:endParaRPr>
          </a:p>
          <a:p>
            <a:pPr marL="0" lvl="0" indent="0" algn="l" rtl="0">
              <a:lnSpc>
                <a:spcPct val="90000"/>
              </a:lnSpc>
              <a:spcBef>
                <a:spcPts val="500"/>
              </a:spcBef>
              <a:spcAft>
                <a:spcPts val="0"/>
              </a:spcAft>
              <a:buClr>
                <a:srgbClr val="595959"/>
              </a:buClr>
              <a:buSzPts val="2500"/>
              <a:buNone/>
            </a:pPr>
            <a:endParaRPr sz="2500" dirty="0"/>
          </a:p>
        </p:txBody>
      </p:sp>
      <p:pic>
        <p:nvPicPr>
          <p:cNvPr id="3" name="Google Shape;132;p3" descr="En bild som visar handbeklädnad&#10;&#10;Automatiskt genererad beskrivning">
            <a:extLst>
              <a:ext uri="{FF2B5EF4-FFF2-40B4-BE49-F238E27FC236}">
                <a16:creationId xmlns:a16="http://schemas.microsoft.com/office/drawing/2014/main" id="{3B4F4986-B45D-15A7-6519-98702913174E}"/>
              </a:ext>
            </a:extLst>
          </p:cNvPr>
          <p:cNvPicPr preferRelativeResize="0">
            <a:picLocks noGrp="1"/>
          </p:cNvPicPr>
          <p:nvPr>
            <p:ph type="pic" sz="quarter" idx="13"/>
          </p:nvPr>
        </p:nvPicPr>
        <p:blipFill rotWithShape="1">
          <a:blip r:embed="rId3" cstate="screen">
            <a:alphaModFix/>
            <a:extLst>
              <a:ext uri="{28A0092B-C50C-407E-A947-70E740481C1C}">
                <a14:useLocalDpi xmlns:a14="http://schemas.microsoft.com/office/drawing/2010/main"/>
              </a:ext>
            </a:extLst>
          </a:blip>
          <a:srcRect/>
          <a:stretch/>
        </p:blipFill>
        <p:spPr>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1" name="Google Shape;14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4200"/>
              <a:buFont typeface="Arial"/>
              <a:buNone/>
            </a:pPr>
            <a:r>
              <a:rPr lang="sv-SE" dirty="0"/>
              <a:t>Vad är en trend?</a:t>
            </a:r>
            <a:endParaRPr dirty="0"/>
          </a:p>
        </p:txBody>
      </p:sp>
      <p:sp>
        <p:nvSpPr>
          <p:cNvPr id="139" name="Google Shape;139;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595959"/>
              </a:buClr>
              <a:buSzPts val="2800"/>
              <a:buNone/>
            </a:pPr>
            <a:endParaRPr sz="2800" dirty="0">
              <a:latin typeface="+mn-lt"/>
            </a:endParaRPr>
          </a:p>
          <a:p>
            <a:pPr marL="285750" lvl="0" indent="-285750">
              <a:lnSpc>
                <a:spcPct val="120000"/>
              </a:lnSpc>
              <a:spcBef>
                <a:spcPts val="0"/>
              </a:spcBef>
              <a:buSzPts val="2000"/>
              <a:buFont typeface="Arial" panose="020B0604020202020204" pitchFamily="34" charset="0"/>
              <a:buChar char="•"/>
            </a:pPr>
            <a:r>
              <a:rPr lang="sv-SE" sz="1500" dirty="0">
                <a:latin typeface="+mn-lt"/>
              </a:rPr>
              <a:t>En trend har en förväntad varaktighet </a:t>
            </a:r>
            <a:r>
              <a:rPr lang="sv-SE" sz="1500" b="1" dirty="0">
                <a:latin typeface="+mn-lt"/>
              </a:rPr>
              <a:t>(tid)</a:t>
            </a:r>
            <a:endParaRPr sz="1500" b="1" dirty="0">
              <a:latin typeface="+mn-lt"/>
            </a:endParaRPr>
          </a:p>
          <a:p>
            <a:pPr marL="285750" lvl="0" indent="-285750">
              <a:lnSpc>
                <a:spcPct val="120000"/>
              </a:lnSpc>
              <a:spcBef>
                <a:spcPts val="0"/>
              </a:spcBef>
              <a:buSzPts val="2000"/>
              <a:buFont typeface="Arial" panose="020B0604020202020204" pitchFamily="34" charset="0"/>
              <a:buChar char="•"/>
            </a:pPr>
            <a:r>
              <a:rPr lang="sv-SE" sz="1500" dirty="0">
                <a:latin typeface="+mn-lt"/>
              </a:rPr>
              <a:t>En trend förändras inte för snabbt </a:t>
            </a:r>
            <a:r>
              <a:rPr lang="sv-SE" sz="1500" b="1" dirty="0">
                <a:latin typeface="+mn-lt"/>
              </a:rPr>
              <a:t>(styrka)</a:t>
            </a:r>
            <a:endParaRPr sz="1500" b="1" dirty="0">
              <a:latin typeface="+mn-lt"/>
            </a:endParaRPr>
          </a:p>
          <a:p>
            <a:pPr marL="285750" lvl="0" indent="-285750">
              <a:lnSpc>
                <a:spcPct val="120000"/>
              </a:lnSpc>
              <a:spcBef>
                <a:spcPts val="0"/>
              </a:spcBef>
              <a:buSzPts val="2000"/>
              <a:buFont typeface="Arial" panose="020B0604020202020204" pitchFamily="34" charset="0"/>
              <a:buChar char="•"/>
            </a:pPr>
            <a:r>
              <a:rPr lang="sv-SE" sz="1500" dirty="0">
                <a:latin typeface="+mn-lt"/>
              </a:rPr>
              <a:t>En trend har </a:t>
            </a:r>
            <a:r>
              <a:rPr lang="sv-SE" sz="1500" b="1" dirty="0">
                <a:latin typeface="+mn-lt"/>
              </a:rPr>
              <a:t>en riktning</a:t>
            </a:r>
            <a:endParaRPr sz="1500" b="1" dirty="0">
              <a:latin typeface="+mn-lt"/>
            </a:endParaRPr>
          </a:p>
          <a:p>
            <a:pPr marL="285750" lvl="0" indent="-285750">
              <a:lnSpc>
                <a:spcPct val="120000"/>
              </a:lnSpc>
              <a:spcBef>
                <a:spcPts val="0"/>
              </a:spcBef>
              <a:buSzPts val="2000"/>
              <a:buFont typeface="Arial" panose="020B0604020202020204" pitchFamily="34" charset="0"/>
              <a:buChar char="•"/>
            </a:pPr>
            <a:r>
              <a:rPr lang="sv-SE" sz="1500" dirty="0">
                <a:latin typeface="+mn-lt"/>
              </a:rPr>
              <a:t>En trend </a:t>
            </a:r>
            <a:r>
              <a:rPr lang="sv-SE" sz="1500" b="1" dirty="0">
                <a:latin typeface="+mn-lt"/>
              </a:rPr>
              <a:t>syns redan nu</a:t>
            </a:r>
            <a:endParaRPr sz="1500" b="1" dirty="0">
              <a:latin typeface="+mn-lt"/>
            </a:endParaRPr>
          </a:p>
        </p:txBody>
      </p:sp>
      <p:pic>
        <p:nvPicPr>
          <p:cNvPr id="3" name="Google Shape;140;p4">
            <a:extLst>
              <a:ext uri="{FF2B5EF4-FFF2-40B4-BE49-F238E27FC236}">
                <a16:creationId xmlns:a16="http://schemas.microsoft.com/office/drawing/2014/main" id="{5DABD45E-61A5-20AA-C25E-10CA9E255A93}"/>
              </a:ext>
            </a:extLst>
          </p:cNvPr>
          <p:cNvPicPr preferRelativeResize="0">
            <a:picLocks noGrp="1"/>
          </p:cNvPicPr>
          <p:nvPr>
            <p:ph type="pic" sz="quarter" idx="13"/>
          </p:nvPr>
        </p:nvPicPr>
        <p:blipFill rotWithShape="1">
          <a:blip r:embed="rId3" cstate="screen">
            <a:alphaModFix/>
            <a:extLst>
              <a:ext uri="{28A0092B-C50C-407E-A947-70E740481C1C}">
                <a14:useLocalDpi xmlns:a14="http://schemas.microsoft.com/office/drawing/2010/main"/>
              </a:ext>
            </a:extLst>
          </a:blip>
          <a:srcRect/>
          <a:stretch/>
        </p:blipFill>
        <p:spPr>
          <a:xfrm>
            <a:off x="7342188" y="2051050"/>
            <a:ext cx="4008437" cy="40084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5"/>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3600"/>
              <a:buFont typeface="Arial"/>
              <a:buNone/>
            </a:pPr>
            <a:r>
              <a:rPr lang="sv-SE" dirty="0"/>
              <a:t>Vad är en trend?</a:t>
            </a:r>
            <a:endParaRPr dirty="0"/>
          </a:p>
        </p:txBody>
      </p:sp>
      <p:sp>
        <p:nvSpPr>
          <p:cNvPr id="148" name="Google Shape;148;p5"/>
          <p:cNvSpPr/>
          <p:nvPr/>
        </p:nvSpPr>
        <p:spPr>
          <a:xfrm>
            <a:off x="2999656" y="3429000"/>
            <a:ext cx="1440160" cy="144016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80DED6"/>
              </a:solidFill>
              <a:latin typeface="Arial"/>
              <a:ea typeface="Arial"/>
              <a:cs typeface="Arial"/>
              <a:sym typeface="Arial"/>
            </a:endParaRPr>
          </a:p>
        </p:txBody>
      </p:sp>
      <p:sp>
        <p:nvSpPr>
          <p:cNvPr id="149" name="Google Shape;149;p5"/>
          <p:cNvSpPr/>
          <p:nvPr/>
        </p:nvSpPr>
        <p:spPr>
          <a:xfrm>
            <a:off x="5303912" y="2708920"/>
            <a:ext cx="1440160" cy="144016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80DED6"/>
              </a:solidFill>
              <a:latin typeface="Arial"/>
              <a:ea typeface="Arial"/>
              <a:cs typeface="Arial"/>
              <a:sym typeface="Arial"/>
            </a:endParaRPr>
          </a:p>
        </p:txBody>
      </p:sp>
      <p:sp>
        <p:nvSpPr>
          <p:cNvPr id="150" name="Google Shape;150;p5"/>
          <p:cNvSpPr/>
          <p:nvPr/>
        </p:nvSpPr>
        <p:spPr>
          <a:xfrm>
            <a:off x="7608168" y="1988840"/>
            <a:ext cx="1440160" cy="144016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80DED6"/>
              </a:solidFill>
              <a:latin typeface="Arial"/>
              <a:ea typeface="Arial"/>
              <a:cs typeface="Arial"/>
              <a:sym typeface="Arial"/>
            </a:endParaRPr>
          </a:p>
        </p:txBody>
      </p:sp>
      <p:sp>
        <p:nvSpPr>
          <p:cNvPr id="151" name="Google Shape;151;p5"/>
          <p:cNvSpPr txBox="1"/>
          <p:nvPr/>
        </p:nvSpPr>
        <p:spPr>
          <a:xfrm>
            <a:off x="3228143" y="3947894"/>
            <a:ext cx="979084" cy="369332"/>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b="0" i="0" u="none" strike="noStrike" cap="none">
                <a:solidFill>
                  <a:srgbClr val="FFFFFF"/>
                </a:solidFill>
                <a:latin typeface="Arial"/>
                <a:ea typeface="Arial"/>
                <a:cs typeface="Arial"/>
                <a:sym typeface="Arial"/>
              </a:rPr>
              <a:t>Historia</a:t>
            </a:r>
            <a:endParaRPr sz="1800" b="0" i="0" u="none" strike="noStrike" cap="none">
              <a:solidFill>
                <a:srgbClr val="FFFFFF"/>
              </a:solidFill>
              <a:latin typeface="Arial"/>
              <a:ea typeface="Arial"/>
              <a:cs typeface="Arial"/>
              <a:sym typeface="Arial"/>
            </a:endParaRPr>
          </a:p>
        </p:txBody>
      </p:sp>
      <p:sp>
        <p:nvSpPr>
          <p:cNvPr id="152" name="Google Shape;152;p5"/>
          <p:cNvSpPr txBox="1"/>
          <p:nvPr/>
        </p:nvSpPr>
        <p:spPr>
          <a:xfrm>
            <a:off x="5555940" y="3244334"/>
            <a:ext cx="936104" cy="369332"/>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b="0" i="0" u="none" strike="noStrike" cap="none">
                <a:solidFill>
                  <a:srgbClr val="FFFFFF"/>
                </a:solidFill>
                <a:latin typeface="Arial"/>
                <a:ea typeface="Arial"/>
                <a:cs typeface="Arial"/>
                <a:sym typeface="Arial"/>
              </a:rPr>
              <a:t>Nuläge</a:t>
            </a:r>
            <a:endParaRPr sz="1800" b="0" i="0" u="none" strike="noStrike" cap="none">
              <a:solidFill>
                <a:srgbClr val="FFFFFF"/>
              </a:solidFill>
              <a:latin typeface="Arial"/>
              <a:ea typeface="Arial"/>
              <a:cs typeface="Arial"/>
              <a:sym typeface="Arial"/>
            </a:endParaRPr>
          </a:p>
        </p:txBody>
      </p:sp>
      <p:sp>
        <p:nvSpPr>
          <p:cNvPr id="153" name="Google Shape;153;p5"/>
          <p:cNvSpPr txBox="1"/>
          <p:nvPr/>
        </p:nvSpPr>
        <p:spPr>
          <a:xfrm>
            <a:off x="7817424" y="2524254"/>
            <a:ext cx="1021648" cy="369332"/>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b="0" i="0" u="none" strike="noStrike" cap="none">
                <a:solidFill>
                  <a:srgbClr val="FFFFFF"/>
                </a:solidFill>
                <a:latin typeface="Arial"/>
                <a:ea typeface="Arial"/>
                <a:cs typeface="Arial"/>
                <a:sym typeface="Arial"/>
              </a:rPr>
              <a:t>Framtid</a:t>
            </a:r>
            <a:endParaRPr sz="1800" b="0" i="0" u="none" strike="noStrike" cap="none">
              <a:solidFill>
                <a:srgbClr val="FFFFFF"/>
              </a:solidFill>
              <a:latin typeface="Arial"/>
              <a:ea typeface="Arial"/>
              <a:cs typeface="Arial"/>
              <a:sym typeface="Arial"/>
            </a:endParaRPr>
          </a:p>
        </p:txBody>
      </p:sp>
      <p:cxnSp>
        <p:nvCxnSpPr>
          <p:cNvPr id="154" name="Google Shape;154;p5"/>
          <p:cNvCxnSpPr/>
          <p:nvPr/>
        </p:nvCxnSpPr>
        <p:spPr>
          <a:xfrm rot="10800000" flipH="1">
            <a:off x="4592834" y="3717033"/>
            <a:ext cx="558063" cy="200315"/>
          </a:xfrm>
          <a:prstGeom prst="straightConnector1">
            <a:avLst/>
          </a:prstGeom>
          <a:noFill/>
          <a:ln w="9525" cap="flat" cmpd="sng">
            <a:solidFill>
              <a:srgbClr val="68529B"/>
            </a:solidFill>
            <a:prstDash val="solid"/>
            <a:round/>
            <a:headEnd type="none" w="sm" len="sm"/>
            <a:tailEnd type="triangle" w="med" len="med"/>
          </a:ln>
        </p:spPr>
      </p:cxnSp>
      <p:cxnSp>
        <p:nvCxnSpPr>
          <p:cNvPr id="155" name="Google Shape;155;p5"/>
          <p:cNvCxnSpPr/>
          <p:nvPr/>
        </p:nvCxnSpPr>
        <p:spPr>
          <a:xfrm rot="10800000" flipH="1">
            <a:off x="6875045" y="2996953"/>
            <a:ext cx="558063" cy="200315"/>
          </a:xfrm>
          <a:prstGeom prst="straightConnector1">
            <a:avLst/>
          </a:prstGeom>
          <a:noFill/>
          <a:ln w="9525" cap="flat" cmpd="sng">
            <a:solidFill>
              <a:srgbClr val="68529B"/>
            </a:solidFill>
            <a:prstDash val="solid"/>
            <a:round/>
            <a:headEnd type="none" w="sm" len="sm"/>
            <a:tailEnd type="triangle" w="med" len="med"/>
          </a:ln>
        </p:spPr>
      </p:cxnSp>
      <p:sp>
        <p:nvSpPr>
          <p:cNvPr id="156" name="Google Shape;156;p5"/>
          <p:cNvSpPr txBox="1"/>
          <p:nvPr/>
        </p:nvSpPr>
        <p:spPr>
          <a:xfrm>
            <a:off x="7752186" y="4432074"/>
            <a:ext cx="3232298" cy="923289"/>
          </a:xfrm>
          <a:prstGeom prst="rect">
            <a:avLst/>
          </a:prstGeom>
          <a:noFill/>
          <a:ln>
            <a:noFill/>
          </a:ln>
        </p:spPr>
        <p:txBody>
          <a:bodyPr spcFirstLastPara="1" wrap="square" lIns="91425" tIns="45700" rIns="91425" bIns="45700" anchor="t" anchorCtr="0">
            <a:spAutoFit/>
          </a:bodyPr>
          <a:lstStyle/>
          <a:p>
            <a:pPr lvl="0">
              <a:lnSpc>
                <a:spcPct val="120000"/>
              </a:lnSpc>
              <a:buClr>
                <a:srgbClr val="595959"/>
              </a:buClr>
              <a:buSzPts val="2000"/>
            </a:pPr>
            <a:r>
              <a:rPr lang="sv-SE" sz="1500" dirty="0">
                <a:solidFill>
                  <a:srgbClr val="595959"/>
                </a:solidFill>
              </a:rPr>
              <a:t>En trend har funnits ett tag, finns just nu och spås finnas även en bit in i framtiden.</a:t>
            </a:r>
            <a:endParaRPr sz="1500" dirty="0">
              <a:solidFill>
                <a:srgbClr val="59595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4" name="Google Shape;164;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595959"/>
              </a:buClr>
              <a:buSzPts val="4200"/>
              <a:buFont typeface="Arial"/>
              <a:buNone/>
            </a:pPr>
            <a:r>
              <a:rPr lang="sv-SE" dirty="0"/>
              <a:t>Några begrepp </a:t>
            </a:r>
            <a:endParaRPr dirty="0"/>
          </a:p>
        </p:txBody>
      </p:sp>
      <p:sp>
        <p:nvSpPr>
          <p:cNvPr id="162" name="Google Shape;162;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595959"/>
              </a:buClr>
              <a:buSzPts val="2100"/>
              <a:buNone/>
            </a:pPr>
            <a:endParaRPr lang="sv-SE" sz="1500" b="1" dirty="0">
              <a:latin typeface="Lucida Sans" panose="020B0602030504020204" pitchFamily="34" charset="0"/>
            </a:endParaRPr>
          </a:p>
          <a:p>
            <a:pPr marL="0" lvl="0" indent="0" algn="l" rtl="0">
              <a:lnSpc>
                <a:spcPct val="90000"/>
              </a:lnSpc>
              <a:spcBef>
                <a:spcPts val="0"/>
              </a:spcBef>
              <a:spcAft>
                <a:spcPts val="0"/>
              </a:spcAft>
              <a:buClr>
                <a:srgbClr val="595959"/>
              </a:buClr>
              <a:buSzPts val="2100"/>
              <a:buNone/>
            </a:pPr>
            <a:endParaRPr lang="sv-SE" sz="1500" b="1" dirty="0">
              <a:latin typeface="+mn-lt"/>
            </a:endParaRPr>
          </a:p>
          <a:p>
            <a:pPr marL="0" lvl="0" indent="0" algn="l" rtl="0">
              <a:lnSpc>
                <a:spcPct val="90000"/>
              </a:lnSpc>
              <a:spcBef>
                <a:spcPts val="0"/>
              </a:spcBef>
              <a:spcAft>
                <a:spcPts val="0"/>
              </a:spcAft>
              <a:buClr>
                <a:srgbClr val="595959"/>
              </a:buClr>
              <a:buSzPts val="2100"/>
              <a:buNone/>
            </a:pPr>
            <a:r>
              <a:rPr lang="sv-SE" sz="1500" b="1" dirty="0">
                <a:latin typeface="+mn-lt"/>
              </a:rPr>
              <a:t>Megatrend</a:t>
            </a:r>
            <a:br>
              <a:rPr lang="sv-SE" sz="1500" dirty="0">
                <a:latin typeface="+mn-lt"/>
              </a:rPr>
            </a:br>
            <a:r>
              <a:rPr lang="sv-SE" sz="1500" dirty="0">
                <a:latin typeface="+mn-lt"/>
              </a:rPr>
              <a:t>Övergripande förändring, mer långsiktig än en trend och med avgörande internationellt betydelse.  </a:t>
            </a:r>
          </a:p>
          <a:p>
            <a:pPr marL="0" lvl="0" indent="0" algn="l" rtl="0">
              <a:lnSpc>
                <a:spcPct val="90000"/>
              </a:lnSpc>
              <a:spcBef>
                <a:spcPts val="0"/>
              </a:spcBef>
              <a:spcAft>
                <a:spcPts val="0"/>
              </a:spcAft>
              <a:buClr>
                <a:srgbClr val="595959"/>
              </a:buClr>
              <a:buSzPts val="2100"/>
              <a:buNone/>
            </a:pPr>
            <a:endParaRPr sz="1500" dirty="0">
              <a:latin typeface="+mn-lt"/>
            </a:endParaRPr>
          </a:p>
          <a:p>
            <a:pPr marL="0" lvl="0" indent="0" algn="l" rtl="0">
              <a:lnSpc>
                <a:spcPct val="90000"/>
              </a:lnSpc>
              <a:spcBef>
                <a:spcPts val="1000"/>
              </a:spcBef>
              <a:spcAft>
                <a:spcPts val="0"/>
              </a:spcAft>
              <a:buClr>
                <a:srgbClr val="595959"/>
              </a:buClr>
              <a:buSzPts val="2100"/>
              <a:buNone/>
            </a:pPr>
            <a:r>
              <a:rPr lang="sv-SE" sz="1500" b="1" dirty="0">
                <a:latin typeface="+mn-lt"/>
              </a:rPr>
              <a:t>Mottrender</a:t>
            </a:r>
            <a:br>
              <a:rPr lang="sv-SE" sz="1500" dirty="0">
                <a:latin typeface="+mn-lt"/>
              </a:rPr>
            </a:br>
            <a:r>
              <a:rPr lang="sv-SE" sz="1500" dirty="0">
                <a:latin typeface="+mn-lt"/>
              </a:rPr>
              <a:t>Tydligt tilltagande utveckling i motsatt riktning</a:t>
            </a:r>
          </a:p>
          <a:p>
            <a:pPr marL="0" lvl="0" indent="0" algn="l" rtl="0">
              <a:lnSpc>
                <a:spcPct val="90000"/>
              </a:lnSpc>
              <a:spcBef>
                <a:spcPts val="1000"/>
              </a:spcBef>
              <a:spcAft>
                <a:spcPts val="0"/>
              </a:spcAft>
              <a:buClr>
                <a:srgbClr val="595959"/>
              </a:buClr>
              <a:buSzPts val="2100"/>
              <a:buNone/>
            </a:pPr>
            <a:endParaRPr sz="1500" dirty="0">
              <a:latin typeface="+mn-lt"/>
            </a:endParaRPr>
          </a:p>
          <a:p>
            <a:pPr marL="0" lvl="0" indent="0" algn="l" rtl="0">
              <a:lnSpc>
                <a:spcPct val="90000"/>
              </a:lnSpc>
              <a:spcBef>
                <a:spcPts val="1000"/>
              </a:spcBef>
              <a:spcAft>
                <a:spcPts val="0"/>
              </a:spcAft>
              <a:buClr>
                <a:srgbClr val="595959"/>
              </a:buClr>
              <a:buSzPts val="2100"/>
              <a:buNone/>
            </a:pPr>
            <a:r>
              <a:rPr lang="sv-SE" sz="1500" b="1" dirty="0">
                <a:latin typeface="+mn-lt"/>
              </a:rPr>
              <a:t>Fenomen</a:t>
            </a:r>
            <a:br>
              <a:rPr lang="sv-SE" sz="1500" dirty="0">
                <a:latin typeface="+mn-lt"/>
              </a:rPr>
            </a:br>
            <a:r>
              <a:rPr lang="sv-SE" sz="1500" dirty="0">
                <a:latin typeface="+mn-lt"/>
              </a:rPr>
              <a:t>Företeelse som ännu inte kan kallas trend men som kan bli inom en snar framtid</a:t>
            </a:r>
          </a:p>
          <a:p>
            <a:pPr marL="0" lvl="0" indent="0" algn="l" rtl="0">
              <a:lnSpc>
                <a:spcPct val="90000"/>
              </a:lnSpc>
              <a:spcBef>
                <a:spcPts val="1000"/>
              </a:spcBef>
              <a:spcAft>
                <a:spcPts val="0"/>
              </a:spcAft>
              <a:buClr>
                <a:srgbClr val="595959"/>
              </a:buClr>
              <a:buSzPts val="2100"/>
              <a:buNone/>
            </a:pPr>
            <a:endParaRPr sz="1500" dirty="0">
              <a:latin typeface="+mn-lt"/>
            </a:endParaRPr>
          </a:p>
          <a:p>
            <a:pPr marL="0" lvl="0" indent="0" algn="l" rtl="0">
              <a:lnSpc>
                <a:spcPct val="90000"/>
              </a:lnSpc>
              <a:spcBef>
                <a:spcPts val="1000"/>
              </a:spcBef>
              <a:spcAft>
                <a:spcPts val="0"/>
              </a:spcAft>
              <a:buClr>
                <a:srgbClr val="595959"/>
              </a:buClr>
              <a:buSzPts val="2100"/>
              <a:buNone/>
            </a:pPr>
            <a:r>
              <a:rPr lang="sv-SE" sz="1500" b="1" dirty="0">
                <a:latin typeface="+mn-lt"/>
              </a:rPr>
              <a:t>Jokrar/</a:t>
            </a:r>
            <a:r>
              <a:rPr lang="sv-SE" sz="1500" b="1" dirty="0" err="1">
                <a:latin typeface="+mn-lt"/>
              </a:rPr>
              <a:t>Wild</a:t>
            </a:r>
            <a:r>
              <a:rPr lang="sv-SE" sz="1500" dirty="0">
                <a:latin typeface="+mn-lt"/>
              </a:rPr>
              <a:t> </a:t>
            </a:r>
            <a:r>
              <a:rPr lang="sv-SE" sz="1500" b="1" dirty="0" err="1">
                <a:latin typeface="+mn-lt"/>
              </a:rPr>
              <a:t>cards</a:t>
            </a:r>
            <a:br>
              <a:rPr lang="sv-SE" sz="1500" dirty="0">
                <a:latin typeface="+mn-lt"/>
              </a:rPr>
            </a:br>
            <a:r>
              <a:rPr lang="sv-SE" sz="1500" dirty="0">
                <a:latin typeface="+mn-lt"/>
              </a:rPr>
              <a:t>Trender som är relativt osannolika – men om de inträffar kan de vända allt upp och ned.</a:t>
            </a:r>
            <a:endParaRPr sz="1500" dirty="0">
              <a:latin typeface="+mn-lt"/>
            </a:endParaRPr>
          </a:p>
          <a:p>
            <a:pPr marL="0" lvl="0" indent="0" algn="l" rtl="0">
              <a:lnSpc>
                <a:spcPct val="90000"/>
              </a:lnSpc>
              <a:spcBef>
                <a:spcPts val="1000"/>
              </a:spcBef>
              <a:spcAft>
                <a:spcPts val="0"/>
              </a:spcAft>
              <a:buClr>
                <a:srgbClr val="595959"/>
              </a:buClr>
              <a:buSzPts val="2100"/>
              <a:buNone/>
            </a:pPr>
            <a:endParaRPr sz="1500" dirty="0">
              <a:latin typeface="Lucida Sans" panose="020B0602030504020204" pitchFamily="34" charset="0"/>
            </a:endParaRPr>
          </a:p>
          <a:p>
            <a:pPr marL="0" lvl="0" indent="0" algn="l" rtl="0">
              <a:lnSpc>
                <a:spcPct val="90000"/>
              </a:lnSpc>
              <a:spcBef>
                <a:spcPts val="1000"/>
              </a:spcBef>
              <a:spcAft>
                <a:spcPts val="0"/>
              </a:spcAft>
              <a:buClr>
                <a:srgbClr val="595959"/>
              </a:buClr>
              <a:buSzPts val="2100"/>
              <a:buNone/>
            </a:pPr>
            <a:endParaRPr sz="2100" dirty="0"/>
          </a:p>
          <a:p>
            <a:pPr marL="0" lvl="0" indent="0" algn="l" rtl="0">
              <a:lnSpc>
                <a:spcPct val="90000"/>
              </a:lnSpc>
              <a:spcBef>
                <a:spcPts val="1200"/>
              </a:spcBef>
              <a:spcAft>
                <a:spcPts val="0"/>
              </a:spcAft>
              <a:buClr>
                <a:srgbClr val="595959"/>
              </a:buClr>
              <a:buSzPts val="2100"/>
              <a:buNone/>
            </a:pPr>
            <a:endParaRPr sz="2100" dirty="0"/>
          </a:p>
        </p:txBody>
      </p:sp>
      <p:pic>
        <p:nvPicPr>
          <p:cNvPr id="3" name="Google Shape;163;p6">
            <a:extLst>
              <a:ext uri="{FF2B5EF4-FFF2-40B4-BE49-F238E27FC236}">
                <a16:creationId xmlns:a16="http://schemas.microsoft.com/office/drawing/2014/main" id="{7E8FED01-BBC3-3136-E2AE-9034DE68E8B1}"/>
              </a:ext>
            </a:extLst>
          </p:cNvPr>
          <p:cNvPicPr preferRelativeResize="0">
            <a:picLocks noGrp="1"/>
          </p:cNvPicPr>
          <p:nvPr>
            <p:ph type="pic" sz="quarter" idx="13"/>
          </p:nvPr>
        </p:nvPicPr>
        <p:blipFill rotWithShape="1">
          <a:blip r:embed="rId3" cstate="screen">
            <a:alphaModFix/>
            <a:extLst>
              <a:ext uri="{28A0092B-C50C-407E-A947-70E740481C1C}">
                <a14:useLocalDpi xmlns:a14="http://schemas.microsoft.com/office/drawing/2010/main"/>
              </a:ext>
            </a:extLst>
          </a:blip>
          <a:srcRect/>
          <a:stretch/>
        </p:blipFill>
        <p:spPr>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7"/>
          <p:cNvSpPr txBox="1">
            <a:spLocks noGrp="1"/>
          </p:cNvSpPr>
          <p:nvPr>
            <p:ph type="title"/>
          </p:nvPr>
        </p:nvSpPr>
        <p:spPr>
          <a:xfrm>
            <a:off x="738911" y="430308"/>
            <a:ext cx="10714181" cy="84716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595959"/>
              </a:buClr>
              <a:buSzPct val="100000"/>
              <a:buFont typeface="Arial"/>
              <a:buNone/>
            </a:pPr>
            <a:r>
              <a:rPr lang="sv-SE" dirty="0"/>
              <a:t>Fem megatrender som förändrar samhället</a:t>
            </a:r>
            <a:endParaRPr dirty="0"/>
          </a:p>
        </p:txBody>
      </p:sp>
      <p:sp>
        <p:nvSpPr>
          <p:cNvPr id="171" name="Google Shape;171;p7"/>
          <p:cNvSpPr txBox="1">
            <a:spLocks noGrp="1"/>
          </p:cNvSpPr>
          <p:nvPr>
            <p:ph type="body" idx="1"/>
          </p:nvPr>
        </p:nvSpPr>
        <p:spPr>
          <a:xfrm>
            <a:off x="738912" y="1277471"/>
            <a:ext cx="10714181" cy="4716000"/>
          </a:xfrm>
          <a:prstGeom prst="rect">
            <a:avLst/>
          </a:prstGeom>
          <a:noFill/>
          <a:ln>
            <a:noFill/>
          </a:ln>
        </p:spPr>
        <p:txBody>
          <a:bodyPr spcFirstLastPara="1" wrap="square" lIns="82050" tIns="41025" rIns="82050" bIns="41025" anchor="t" anchorCtr="0">
            <a:normAutofit/>
          </a:bodyPr>
          <a:lstStyle/>
          <a:p>
            <a:pPr marL="0" lvl="0" indent="0" algn="l" rtl="0">
              <a:spcBef>
                <a:spcPts val="0"/>
              </a:spcBef>
              <a:spcAft>
                <a:spcPts val="0"/>
              </a:spcAft>
              <a:buClr>
                <a:schemeClr val="lt2"/>
              </a:buClr>
              <a:buSzPts val="3200"/>
              <a:buNone/>
            </a:pPr>
            <a:br>
              <a:rPr lang="sv-SE" dirty="0"/>
            </a:br>
            <a:endParaRPr dirty="0">
              <a:solidFill>
                <a:srgbClr val="545861"/>
              </a:solidFill>
            </a:endParaRPr>
          </a:p>
          <a:p>
            <a:pPr marL="457189" lvl="0" indent="-253989" algn="l" rtl="0">
              <a:spcBef>
                <a:spcPts val="1000"/>
              </a:spcBef>
              <a:spcAft>
                <a:spcPts val="0"/>
              </a:spcAft>
              <a:buClr>
                <a:srgbClr val="595959"/>
              </a:buClr>
              <a:buSzPts val="3200"/>
              <a:buNone/>
            </a:pPr>
            <a:endParaRPr dirty="0"/>
          </a:p>
          <a:p>
            <a:pPr marL="457189" lvl="0" indent="-253989" algn="l" rtl="0">
              <a:spcBef>
                <a:spcPts val="1200"/>
              </a:spcBef>
              <a:spcAft>
                <a:spcPts val="0"/>
              </a:spcAft>
              <a:buClr>
                <a:srgbClr val="595959"/>
              </a:buClr>
              <a:buSzPts val="3200"/>
              <a:buNone/>
            </a:pPr>
            <a:endParaRPr dirty="0"/>
          </a:p>
        </p:txBody>
      </p:sp>
      <p:pic>
        <p:nvPicPr>
          <p:cNvPr id="172" name="Google Shape;172;p7" descr="C:\Users\john.hulten\AppData\Local\Microsoft\Windows\Temporary Internet Files\Content.IE5\95MXDFOQ\23227.jpg"/>
          <p:cNvPicPr preferRelativeResize="0"/>
          <p:nvPr/>
        </p:nvPicPr>
        <p:blipFill rotWithShape="1">
          <a:blip r:embed="rId3">
            <a:alphaModFix/>
          </a:blip>
          <a:srcRect/>
          <a:stretch/>
        </p:blipFill>
        <p:spPr>
          <a:xfrm>
            <a:off x="1555571" y="1565273"/>
            <a:ext cx="2159559" cy="1443039"/>
          </a:xfrm>
          <a:prstGeom prst="roundRect">
            <a:avLst>
              <a:gd name="adj" fmla="val 8594"/>
            </a:avLst>
          </a:prstGeom>
          <a:solidFill>
            <a:srgbClr val="ECECEC"/>
          </a:solidFill>
          <a:ln>
            <a:noFill/>
          </a:ln>
        </p:spPr>
      </p:pic>
      <p:sp>
        <p:nvSpPr>
          <p:cNvPr id="173" name="Google Shape;173;p7"/>
          <p:cNvSpPr/>
          <p:nvPr/>
        </p:nvSpPr>
        <p:spPr>
          <a:xfrm>
            <a:off x="953151" y="3027362"/>
            <a:ext cx="3266155" cy="586274"/>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sv-SE" sz="1500" dirty="0">
                <a:solidFill>
                  <a:srgbClr val="000000"/>
                </a:solidFill>
                <a:latin typeface="Lucida Sans" panose="020B0602030504020204" pitchFamily="34" charset="0"/>
                <a:sym typeface="Arial"/>
              </a:rPr>
              <a:t>Fler bor i växande stadsregioner med ökande skillnader i livsstilar</a:t>
            </a:r>
            <a:endParaRPr sz="1500" dirty="0">
              <a:latin typeface="Lucida Sans" panose="020B0602030504020204" pitchFamily="34" charset="0"/>
            </a:endParaRPr>
          </a:p>
        </p:txBody>
      </p:sp>
      <p:pic>
        <p:nvPicPr>
          <p:cNvPr id="174" name="Google Shape;174;p7"/>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938716" y="1565273"/>
            <a:ext cx="2169939" cy="1443039"/>
          </a:xfrm>
          <a:prstGeom prst="roundRect">
            <a:avLst>
              <a:gd name="adj" fmla="val 8594"/>
            </a:avLst>
          </a:prstGeom>
          <a:solidFill>
            <a:srgbClr val="ECECEC"/>
          </a:solidFill>
          <a:ln>
            <a:noFill/>
          </a:ln>
        </p:spPr>
      </p:pic>
      <p:sp>
        <p:nvSpPr>
          <p:cNvPr id="175" name="Google Shape;175;p7"/>
          <p:cNvSpPr/>
          <p:nvPr/>
        </p:nvSpPr>
        <p:spPr>
          <a:xfrm>
            <a:off x="4373190" y="3001963"/>
            <a:ext cx="3457072" cy="586274"/>
          </a:xfrm>
          <a:prstGeom prst="rect">
            <a:avLst/>
          </a:prstGeom>
          <a:noFill/>
          <a:ln>
            <a:noFill/>
          </a:ln>
        </p:spPr>
        <p:txBody>
          <a:bodyPr spcFirstLastPara="1" wrap="square" lIns="91425" tIns="45700" rIns="91425" bIns="45700" anchor="t" anchorCtr="0">
            <a:spAutoFit/>
          </a:bodyPr>
          <a:lstStyle/>
          <a:p>
            <a:pPr algn="ctr">
              <a:lnSpc>
                <a:spcPct val="107000"/>
              </a:lnSpc>
            </a:pPr>
            <a:r>
              <a:rPr lang="sv-SE" sz="1500" dirty="0">
                <a:latin typeface="Lucida Sans" panose="020B0602030504020204" pitchFamily="34" charset="0"/>
              </a:rPr>
              <a:t>En alltmer tjänstebaserad ekonomi i en osäker global utveckling</a:t>
            </a:r>
            <a:endParaRPr sz="1500" dirty="0">
              <a:latin typeface="Lucida Sans" panose="020B0602030504020204" pitchFamily="34" charset="0"/>
            </a:endParaRPr>
          </a:p>
        </p:txBody>
      </p:sp>
      <p:pic>
        <p:nvPicPr>
          <p:cNvPr id="176" name="Google Shape;176;p7"/>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8528452" y="1564488"/>
            <a:ext cx="2073585" cy="1437475"/>
          </a:xfrm>
          <a:prstGeom prst="roundRect">
            <a:avLst>
              <a:gd name="adj" fmla="val 8594"/>
            </a:avLst>
          </a:prstGeom>
          <a:solidFill>
            <a:srgbClr val="ECECEC"/>
          </a:solidFill>
          <a:ln>
            <a:noFill/>
          </a:ln>
        </p:spPr>
      </p:pic>
      <p:sp>
        <p:nvSpPr>
          <p:cNvPr id="177" name="Google Shape;177;p7"/>
          <p:cNvSpPr/>
          <p:nvPr/>
        </p:nvSpPr>
        <p:spPr>
          <a:xfrm>
            <a:off x="8179355" y="2986885"/>
            <a:ext cx="2771775" cy="586274"/>
          </a:xfrm>
          <a:prstGeom prst="rect">
            <a:avLst/>
          </a:prstGeom>
          <a:noFill/>
          <a:ln>
            <a:noFill/>
          </a:ln>
        </p:spPr>
        <p:txBody>
          <a:bodyPr spcFirstLastPara="1" wrap="square" lIns="91425" tIns="45700" rIns="91425" bIns="45700" anchor="t" anchorCtr="0">
            <a:spAutoFit/>
          </a:bodyPr>
          <a:lstStyle/>
          <a:p>
            <a:pPr marL="0" lvl="0" indent="0" algn="ctr">
              <a:lnSpc>
                <a:spcPct val="107000"/>
              </a:lnSpc>
              <a:buFont typeface="Arial"/>
              <a:buNone/>
            </a:pPr>
            <a:r>
              <a:rPr lang="sv-SE" sz="1500" dirty="0">
                <a:latin typeface="Lucida Sans" panose="020B0602030504020204" pitchFamily="34" charset="0"/>
              </a:rPr>
              <a:t>Digitaliseringens effekter genomsyrar allt</a:t>
            </a:r>
            <a:endParaRPr sz="1500" dirty="0">
              <a:latin typeface="Lucida Sans" panose="020B0602030504020204" pitchFamily="34" charset="0"/>
            </a:endParaRPr>
          </a:p>
        </p:txBody>
      </p:sp>
      <p:pic>
        <p:nvPicPr>
          <p:cNvPr id="178" name="Google Shape;178;p7"/>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3280156" y="3871745"/>
            <a:ext cx="2186067" cy="1460751"/>
          </a:xfrm>
          <a:prstGeom prst="roundRect">
            <a:avLst>
              <a:gd name="adj" fmla="val 8594"/>
            </a:avLst>
          </a:prstGeom>
          <a:solidFill>
            <a:srgbClr val="ECECEC"/>
          </a:solidFill>
          <a:ln>
            <a:noFill/>
          </a:ln>
        </p:spPr>
      </p:pic>
      <p:sp>
        <p:nvSpPr>
          <p:cNvPr id="179" name="Google Shape;179;p7"/>
          <p:cNvSpPr/>
          <p:nvPr/>
        </p:nvSpPr>
        <p:spPr>
          <a:xfrm>
            <a:off x="2594395" y="5340606"/>
            <a:ext cx="3557587" cy="586274"/>
          </a:xfrm>
          <a:prstGeom prst="rect">
            <a:avLst/>
          </a:prstGeom>
          <a:noFill/>
          <a:ln>
            <a:noFill/>
          </a:ln>
        </p:spPr>
        <p:txBody>
          <a:bodyPr spcFirstLastPara="1" wrap="square" lIns="91425" tIns="45700" rIns="91425" bIns="45700" anchor="t" anchorCtr="0">
            <a:spAutoFit/>
          </a:bodyPr>
          <a:lstStyle/>
          <a:p>
            <a:pPr algn="ctr">
              <a:lnSpc>
                <a:spcPct val="107000"/>
              </a:lnSpc>
            </a:pPr>
            <a:r>
              <a:rPr lang="sv-SE" sz="1500" dirty="0">
                <a:latin typeface="Lucida Sans" panose="020B0602030504020204" pitchFamily="34" charset="0"/>
              </a:rPr>
              <a:t>Breddat hållbarhetsfokus samt ökad kraft i energiomställningen </a:t>
            </a:r>
            <a:endParaRPr sz="1500" dirty="0">
              <a:latin typeface="Lucida Sans" panose="020B0602030504020204" pitchFamily="34" charset="0"/>
            </a:endParaRPr>
          </a:p>
        </p:txBody>
      </p:sp>
      <p:pic>
        <p:nvPicPr>
          <p:cNvPr id="180" name="Google Shape;180;p7"/>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6963732" y="3871745"/>
            <a:ext cx="2188593" cy="1460751"/>
          </a:xfrm>
          <a:prstGeom prst="roundRect">
            <a:avLst>
              <a:gd name="adj" fmla="val 8594"/>
            </a:avLst>
          </a:prstGeom>
          <a:solidFill>
            <a:srgbClr val="ECECEC"/>
          </a:solidFill>
          <a:ln>
            <a:noFill/>
          </a:ln>
        </p:spPr>
      </p:pic>
      <p:sp>
        <p:nvSpPr>
          <p:cNvPr id="181" name="Google Shape;181;p7"/>
          <p:cNvSpPr/>
          <p:nvPr/>
        </p:nvSpPr>
        <p:spPr>
          <a:xfrm>
            <a:off x="6586675" y="5336526"/>
            <a:ext cx="3185359" cy="586274"/>
          </a:xfrm>
          <a:prstGeom prst="rect">
            <a:avLst/>
          </a:prstGeom>
          <a:noFill/>
          <a:ln>
            <a:noFill/>
          </a:ln>
        </p:spPr>
        <p:txBody>
          <a:bodyPr spcFirstLastPara="1" wrap="square" lIns="91425" tIns="45700" rIns="91425" bIns="45700" anchor="t" anchorCtr="0">
            <a:spAutoFit/>
          </a:bodyPr>
          <a:lstStyle/>
          <a:p>
            <a:pPr marL="0" lvl="0" indent="0" algn="ctr">
              <a:lnSpc>
                <a:spcPct val="107000"/>
              </a:lnSpc>
              <a:buFont typeface="Arial"/>
              <a:buNone/>
            </a:pPr>
            <a:r>
              <a:rPr lang="sv-SE" sz="1500" dirty="0">
                <a:latin typeface="Lucida Sans" panose="020B0602030504020204" pitchFamily="34" charset="0"/>
              </a:rPr>
              <a:t>Ökat fokus på samhällssäkerhet </a:t>
            </a:r>
            <a:br>
              <a:rPr lang="sv-SE" sz="1500" dirty="0">
                <a:latin typeface="Lucida Sans" panose="020B0602030504020204" pitchFamily="34" charset="0"/>
              </a:rPr>
            </a:br>
            <a:r>
              <a:rPr lang="sv-SE" sz="1500" dirty="0">
                <a:latin typeface="Lucida Sans" panose="020B0602030504020204" pitchFamily="34" charset="0"/>
              </a:rPr>
              <a:t>och sårbarhet</a:t>
            </a:r>
            <a:endParaRPr sz="1500" dirty="0">
              <a:latin typeface="Lucida Sans" panose="020B06020305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8"/>
          <p:cNvSpPr txBox="1">
            <a:spLocks noGrp="1"/>
          </p:cNvSpPr>
          <p:nvPr>
            <p:ph type="title"/>
          </p:nvPr>
        </p:nvSpPr>
        <p:spPr>
          <a:xfrm>
            <a:off x="738911" y="430308"/>
            <a:ext cx="10714181" cy="84716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595959"/>
              </a:buClr>
              <a:buSzPts val="4800"/>
              <a:buFont typeface="Arial"/>
              <a:buNone/>
            </a:pPr>
            <a:r>
              <a:rPr lang="sv-SE" dirty="0"/>
              <a:t>Var letar vi efter trenderna?</a:t>
            </a:r>
            <a:endParaRPr dirty="0"/>
          </a:p>
        </p:txBody>
      </p:sp>
      <p:sp>
        <p:nvSpPr>
          <p:cNvPr id="188" name="Google Shape;188;p8"/>
          <p:cNvSpPr/>
          <p:nvPr/>
        </p:nvSpPr>
        <p:spPr>
          <a:xfrm>
            <a:off x="2166034" y="1876655"/>
            <a:ext cx="7921625" cy="4103687"/>
          </a:xfrm>
          <a:prstGeom prst="ellipse">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E4F8F6"/>
              </a:solidFill>
              <a:latin typeface="Arial"/>
              <a:ea typeface="Arial"/>
              <a:cs typeface="Arial"/>
              <a:sym typeface="Arial"/>
            </a:endParaRPr>
          </a:p>
        </p:txBody>
      </p:sp>
      <p:sp>
        <p:nvSpPr>
          <p:cNvPr id="189" name="Google Shape;189;p8"/>
          <p:cNvSpPr/>
          <p:nvPr/>
        </p:nvSpPr>
        <p:spPr>
          <a:xfrm>
            <a:off x="3389996" y="2740253"/>
            <a:ext cx="5400675" cy="2305051"/>
          </a:xfrm>
          <a:prstGeom prst="ellipse">
            <a:avLst/>
          </a:prstGeom>
          <a:solidFill>
            <a:srgbClr val="FABF8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E4F8F6"/>
              </a:solidFill>
              <a:latin typeface="Arial"/>
              <a:ea typeface="Arial"/>
              <a:cs typeface="Arial"/>
              <a:sym typeface="Arial"/>
            </a:endParaRPr>
          </a:p>
        </p:txBody>
      </p:sp>
      <p:sp>
        <p:nvSpPr>
          <p:cNvPr id="190" name="Google Shape;190;p8"/>
          <p:cNvSpPr/>
          <p:nvPr/>
        </p:nvSpPr>
        <p:spPr>
          <a:xfrm>
            <a:off x="5190618" y="3459393"/>
            <a:ext cx="1923653" cy="576263"/>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500" b="1" dirty="0" err="1">
                <a:latin typeface="Lucida Sans" panose="020B0602030504020204" pitchFamily="34" charset="0"/>
              </a:rPr>
              <a:t>Invärld</a:t>
            </a:r>
            <a:endParaRPr sz="1500" b="1" dirty="0">
              <a:latin typeface="Lucida Sans" panose="020B0602030504020204" pitchFamily="34" charset="0"/>
            </a:endParaRPr>
          </a:p>
        </p:txBody>
      </p:sp>
      <p:sp>
        <p:nvSpPr>
          <p:cNvPr id="191" name="Google Shape;191;p8"/>
          <p:cNvSpPr txBox="1"/>
          <p:nvPr/>
        </p:nvSpPr>
        <p:spPr>
          <a:xfrm>
            <a:off x="5514864" y="2915157"/>
            <a:ext cx="1223963" cy="3231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1500" b="1" dirty="0">
                <a:latin typeface="Lucida Sans" panose="020B0602030504020204" pitchFamily="34" charset="0"/>
              </a:rPr>
              <a:t>Närvärld</a:t>
            </a:r>
            <a:endParaRPr sz="1500" b="1" dirty="0">
              <a:latin typeface="Lucida Sans" panose="020B0602030504020204" pitchFamily="34" charset="0"/>
            </a:endParaRPr>
          </a:p>
        </p:txBody>
      </p:sp>
      <p:sp>
        <p:nvSpPr>
          <p:cNvPr id="192" name="Google Shape;192;p8"/>
          <p:cNvSpPr txBox="1"/>
          <p:nvPr/>
        </p:nvSpPr>
        <p:spPr>
          <a:xfrm>
            <a:off x="5587748" y="2141075"/>
            <a:ext cx="1224000" cy="3231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1500" b="1" dirty="0">
                <a:solidFill>
                  <a:srgbClr val="000000"/>
                </a:solidFill>
                <a:latin typeface="Lucida Sans" panose="020B0602030504020204" pitchFamily="34" charset="0"/>
                <a:sym typeface="Arial"/>
              </a:rPr>
              <a:t>Omvärld</a:t>
            </a:r>
            <a:endParaRPr sz="1500" dirty="0">
              <a:latin typeface="Lucida Sans" panose="020B06020305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9"/>
          <p:cNvSpPr txBox="1">
            <a:spLocks noGrp="1"/>
          </p:cNvSpPr>
          <p:nvPr>
            <p:ph type="title"/>
          </p:nvPr>
        </p:nvSpPr>
        <p:spPr>
          <a:xfrm>
            <a:off x="738911" y="430308"/>
            <a:ext cx="10714181" cy="847165"/>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dk1"/>
              </a:buClr>
              <a:buSzPts val="4000"/>
              <a:buFont typeface="Arial"/>
              <a:buNone/>
            </a:pPr>
            <a:r>
              <a:rPr lang="sv-SE" sz="3200" dirty="0">
                <a:solidFill>
                  <a:schemeClr val="dk1"/>
                </a:solidFill>
              </a:rPr>
              <a:t>Vilka faktorer ser ni i omvärlden som kan komma att påverka verksamhetens framtida utveckling?</a:t>
            </a:r>
            <a:endParaRPr sz="3200" dirty="0">
              <a:solidFill>
                <a:schemeClr val="dk1"/>
              </a:solidFill>
            </a:endParaRPr>
          </a:p>
        </p:txBody>
      </p:sp>
      <p:sp>
        <p:nvSpPr>
          <p:cNvPr id="199" name="Google Shape;199;p9"/>
          <p:cNvSpPr/>
          <p:nvPr/>
        </p:nvSpPr>
        <p:spPr>
          <a:xfrm>
            <a:off x="2191631" y="1876655"/>
            <a:ext cx="7921625" cy="4103687"/>
          </a:xfrm>
          <a:prstGeom prst="ellipse">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200" name="Google Shape;200;p9"/>
          <p:cNvSpPr/>
          <p:nvPr/>
        </p:nvSpPr>
        <p:spPr>
          <a:xfrm>
            <a:off x="3389994" y="2716439"/>
            <a:ext cx="5400675" cy="2305051"/>
          </a:xfrm>
          <a:prstGeom prst="ellipse">
            <a:avLst/>
          </a:prstGeom>
          <a:solidFill>
            <a:srgbClr val="FABF8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201" name="Google Shape;201;p9"/>
          <p:cNvSpPr/>
          <p:nvPr/>
        </p:nvSpPr>
        <p:spPr>
          <a:xfrm>
            <a:off x="5190618" y="3459393"/>
            <a:ext cx="1923653" cy="576263"/>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sz="1500" b="1" dirty="0">
                <a:latin typeface="Lucida Sans" panose="020B0602030504020204" pitchFamily="34" charset="0"/>
              </a:rPr>
              <a:t>Vårt projekt</a:t>
            </a:r>
            <a:endParaRPr sz="1500" b="1" dirty="0">
              <a:latin typeface="Lucida Sans" panose="020B0602030504020204" pitchFamily="34" charset="0"/>
            </a:endParaRPr>
          </a:p>
        </p:txBody>
      </p:sp>
      <p:sp>
        <p:nvSpPr>
          <p:cNvPr id="202" name="Google Shape;202;p9"/>
          <p:cNvSpPr txBox="1"/>
          <p:nvPr/>
        </p:nvSpPr>
        <p:spPr>
          <a:xfrm>
            <a:off x="5550581" y="2899907"/>
            <a:ext cx="1223963"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500" b="1" dirty="0">
                <a:latin typeface="Lucida Sans" panose="020B0602030504020204" pitchFamily="34" charset="0"/>
              </a:rPr>
              <a:t>Närvärld</a:t>
            </a:r>
            <a:endParaRPr sz="1500" b="1" dirty="0">
              <a:latin typeface="Lucida Sans" panose="020B0602030504020204" pitchFamily="34" charset="0"/>
            </a:endParaRPr>
          </a:p>
        </p:txBody>
      </p:sp>
      <p:sp>
        <p:nvSpPr>
          <p:cNvPr id="203" name="Google Shape;203;p9"/>
          <p:cNvSpPr txBox="1"/>
          <p:nvPr/>
        </p:nvSpPr>
        <p:spPr>
          <a:xfrm>
            <a:off x="5571227" y="2141250"/>
            <a:ext cx="1261800"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500" b="1" dirty="0">
                <a:latin typeface="Lucida Sans" panose="020B0602030504020204" pitchFamily="34" charset="0"/>
              </a:rPr>
              <a:t>Omvärld</a:t>
            </a:r>
            <a:endParaRPr sz="1500" b="1" dirty="0">
              <a:latin typeface="Lucida Sans" panose="020B0602030504020204" pitchFamily="34" charset="0"/>
            </a:endParaRPr>
          </a:p>
        </p:txBody>
      </p:sp>
      <p:sp>
        <p:nvSpPr>
          <p:cNvPr id="204" name="Google Shape;204;p9"/>
          <p:cNvSpPr txBox="1"/>
          <p:nvPr/>
        </p:nvSpPr>
        <p:spPr>
          <a:xfrm>
            <a:off x="7279169" y="3496325"/>
            <a:ext cx="1439997" cy="2923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300" dirty="0">
                <a:solidFill>
                  <a:srgbClr val="FFFFFF"/>
                </a:solidFill>
                <a:latin typeface="Lucida Sans" panose="020B0602030504020204" pitchFamily="34" charset="0"/>
              </a:rPr>
              <a:t>Entreprenörer</a:t>
            </a:r>
            <a:endParaRPr sz="1300" dirty="0">
              <a:solidFill>
                <a:srgbClr val="FFFFFF"/>
              </a:solidFill>
              <a:latin typeface="Lucida Sans" panose="020B0602030504020204" pitchFamily="34" charset="0"/>
            </a:endParaRPr>
          </a:p>
        </p:txBody>
      </p:sp>
      <p:sp>
        <p:nvSpPr>
          <p:cNvPr id="205" name="Google Shape;205;p9"/>
          <p:cNvSpPr txBox="1"/>
          <p:nvPr/>
        </p:nvSpPr>
        <p:spPr>
          <a:xfrm>
            <a:off x="7028115" y="4039342"/>
            <a:ext cx="1469302" cy="29234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gn="ctr">
              <a:buNone/>
              <a:defRPr sz="1300">
                <a:solidFill>
                  <a:srgbClr val="FFFFFF"/>
                </a:solidFill>
                <a:latin typeface="Lucida Sans" panose="020B0602030504020204" pitchFamily="34" charset="0"/>
              </a:defRPr>
            </a:lvl1pPr>
          </a:lstStyle>
          <a:p>
            <a:r>
              <a:rPr lang="sv-SE" dirty="0"/>
              <a:t>Fastighetsägare</a:t>
            </a:r>
            <a:endParaRPr dirty="0"/>
          </a:p>
        </p:txBody>
      </p:sp>
      <p:sp>
        <p:nvSpPr>
          <p:cNvPr id="206" name="Google Shape;206;p9"/>
          <p:cNvSpPr txBox="1"/>
          <p:nvPr/>
        </p:nvSpPr>
        <p:spPr>
          <a:xfrm>
            <a:off x="6449905" y="4465992"/>
            <a:ext cx="1114008" cy="47701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1300" dirty="0">
                <a:solidFill>
                  <a:srgbClr val="FFFFFF"/>
                </a:solidFill>
                <a:latin typeface="Lucida Sans" panose="020B0602030504020204" pitchFamily="34" charset="0"/>
              </a:rPr>
              <a:t>Byggherrar</a:t>
            </a:r>
            <a:r>
              <a:rPr lang="sv-SE" sz="1200" i="1" dirty="0">
                <a:solidFill>
                  <a:srgbClr val="FFFFFF"/>
                </a:solidFill>
                <a:latin typeface="Arial"/>
                <a:ea typeface="Arial"/>
                <a:cs typeface="Arial"/>
                <a:sym typeface="Arial"/>
              </a:rPr>
              <a:t> </a:t>
            </a:r>
            <a:br>
              <a:rPr lang="sv-SE" sz="1200" i="1" dirty="0">
                <a:solidFill>
                  <a:srgbClr val="FFFFFF"/>
                </a:solidFill>
                <a:latin typeface="Arial"/>
                <a:ea typeface="Arial"/>
                <a:cs typeface="Arial"/>
                <a:sym typeface="Arial"/>
              </a:rPr>
            </a:br>
            <a:endParaRPr sz="1200" i="1" dirty="0">
              <a:solidFill>
                <a:srgbClr val="FFFFFF"/>
              </a:solidFill>
              <a:latin typeface="Arial"/>
              <a:ea typeface="Arial"/>
              <a:cs typeface="Arial"/>
              <a:sym typeface="Arial"/>
            </a:endParaRPr>
          </a:p>
        </p:txBody>
      </p:sp>
      <p:sp>
        <p:nvSpPr>
          <p:cNvPr id="207" name="Google Shape;207;p9"/>
          <p:cNvSpPr txBox="1"/>
          <p:nvPr/>
        </p:nvSpPr>
        <p:spPr>
          <a:xfrm>
            <a:off x="3603206" y="3846030"/>
            <a:ext cx="1991379" cy="49240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buNone/>
              <a:defRPr sz="1300">
                <a:solidFill>
                  <a:srgbClr val="FFFFFF"/>
                </a:solidFill>
                <a:latin typeface="Lucida Sans" panose="020B0602030504020204" pitchFamily="34" charset="0"/>
              </a:defRPr>
            </a:lvl1pPr>
          </a:lstStyle>
          <a:p>
            <a:r>
              <a:rPr lang="sv-SE" dirty="0"/>
              <a:t>Andra intresseorganisationer</a:t>
            </a:r>
            <a:endParaRPr dirty="0"/>
          </a:p>
        </p:txBody>
      </p:sp>
      <p:sp>
        <p:nvSpPr>
          <p:cNvPr id="208" name="Google Shape;208;p9"/>
          <p:cNvSpPr txBox="1"/>
          <p:nvPr/>
        </p:nvSpPr>
        <p:spPr>
          <a:xfrm>
            <a:off x="7063469" y="2170342"/>
            <a:ext cx="1261800" cy="553957"/>
          </a:xfrm>
          <a:prstGeom prst="rect">
            <a:avLst/>
          </a:prstGeom>
          <a:noFill/>
          <a:ln>
            <a:noFill/>
          </a:ln>
        </p:spPr>
        <p:txBody>
          <a:bodyPr spcFirstLastPara="1" wrap="square" lIns="91425" tIns="45700" rIns="91425" bIns="45700" anchor="t" anchorCtr="0">
            <a:spAutoFit/>
          </a:bodyPr>
          <a:lstStyle/>
          <a:p>
            <a:r>
              <a:rPr lang="sv-SE" sz="1500" dirty="0">
                <a:solidFill>
                  <a:srgbClr val="FFFFFF"/>
                </a:solidFill>
                <a:latin typeface="Lucida Sans" panose="020B0602030504020204" pitchFamily="34" charset="0"/>
              </a:rPr>
              <a:t>Ekonomi &amp;</a:t>
            </a:r>
            <a:endParaRPr sz="1500" dirty="0">
              <a:solidFill>
                <a:srgbClr val="FFFFFF"/>
              </a:solidFill>
              <a:latin typeface="Lucida Sans" panose="020B0602030504020204" pitchFamily="34" charset="0"/>
            </a:endParaRPr>
          </a:p>
          <a:p>
            <a:r>
              <a:rPr lang="sv-SE" sz="1500" dirty="0">
                <a:solidFill>
                  <a:srgbClr val="FFFFFF"/>
                </a:solidFill>
                <a:latin typeface="Lucida Sans" panose="020B0602030504020204" pitchFamily="34" charset="0"/>
              </a:rPr>
              <a:t>marknad</a:t>
            </a:r>
            <a:endParaRPr sz="1500" dirty="0">
              <a:solidFill>
                <a:srgbClr val="FFFFFF"/>
              </a:solidFill>
              <a:latin typeface="Lucida Sans" panose="020B0602030504020204" pitchFamily="34" charset="0"/>
            </a:endParaRPr>
          </a:p>
        </p:txBody>
      </p:sp>
      <p:sp>
        <p:nvSpPr>
          <p:cNvPr id="209" name="Google Shape;209;p9"/>
          <p:cNvSpPr txBox="1"/>
          <p:nvPr/>
        </p:nvSpPr>
        <p:spPr>
          <a:xfrm>
            <a:off x="8688289" y="2949805"/>
            <a:ext cx="1023126" cy="553957"/>
          </a:xfrm>
          <a:prstGeom prst="rect">
            <a:avLst/>
          </a:prstGeom>
          <a:noFill/>
          <a:ln>
            <a:noFill/>
          </a:ln>
        </p:spPr>
        <p:txBody>
          <a:bodyPr spcFirstLastPara="1" wrap="square" lIns="91425" tIns="45700" rIns="91425" bIns="45700" anchor="t" anchorCtr="0">
            <a:spAutoFit/>
          </a:bodyPr>
          <a:lstStyle/>
          <a:p>
            <a:pPr marL="0" lvl="0" indent="0">
              <a:buFont typeface="Arial"/>
              <a:buNone/>
            </a:pPr>
            <a:r>
              <a:rPr lang="sv-SE" sz="1500" dirty="0">
                <a:solidFill>
                  <a:srgbClr val="FFFFFF"/>
                </a:solidFill>
                <a:latin typeface="Lucida Sans" panose="020B0602030504020204" pitchFamily="34" charset="0"/>
              </a:rPr>
              <a:t>Politik &amp;</a:t>
            </a:r>
            <a:endParaRPr sz="1500" dirty="0">
              <a:solidFill>
                <a:srgbClr val="FFFFFF"/>
              </a:solidFill>
              <a:latin typeface="Lucida Sans" panose="020B0602030504020204" pitchFamily="34" charset="0"/>
            </a:endParaRPr>
          </a:p>
          <a:p>
            <a:pPr marL="0" lvl="0" indent="0">
              <a:buFont typeface="Arial"/>
              <a:buNone/>
            </a:pPr>
            <a:r>
              <a:rPr lang="sv-SE" sz="1500" dirty="0">
                <a:solidFill>
                  <a:srgbClr val="FFFFFF"/>
                </a:solidFill>
                <a:latin typeface="Lucida Sans" panose="020B0602030504020204" pitchFamily="34" charset="0"/>
              </a:rPr>
              <a:t>opinion</a:t>
            </a:r>
            <a:endParaRPr sz="1500" dirty="0">
              <a:solidFill>
                <a:srgbClr val="FFFFFF"/>
              </a:solidFill>
              <a:latin typeface="Lucida Sans" panose="020B0602030504020204" pitchFamily="34" charset="0"/>
            </a:endParaRPr>
          </a:p>
        </p:txBody>
      </p:sp>
      <p:sp>
        <p:nvSpPr>
          <p:cNvPr id="210" name="Google Shape;210;p9"/>
          <p:cNvSpPr txBox="1"/>
          <p:nvPr/>
        </p:nvSpPr>
        <p:spPr>
          <a:xfrm>
            <a:off x="8627149" y="4200750"/>
            <a:ext cx="1324500" cy="553957"/>
          </a:xfrm>
          <a:prstGeom prst="rect">
            <a:avLst/>
          </a:prstGeom>
          <a:noFill/>
          <a:ln>
            <a:noFill/>
          </a:ln>
        </p:spPr>
        <p:txBody>
          <a:bodyPr spcFirstLastPara="1" wrap="square" lIns="91425" tIns="45700" rIns="91425" bIns="45700" anchor="t" anchorCtr="0">
            <a:spAutoFit/>
          </a:bodyPr>
          <a:lstStyle/>
          <a:p>
            <a:r>
              <a:rPr lang="sv-SE" sz="1500" dirty="0">
                <a:solidFill>
                  <a:srgbClr val="FFFFFF"/>
                </a:solidFill>
                <a:latin typeface="Lucida Sans" panose="020B0602030504020204" pitchFamily="34" charset="0"/>
              </a:rPr>
              <a:t>Institutioner</a:t>
            </a:r>
            <a:endParaRPr sz="1500" dirty="0">
              <a:solidFill>
                <a:srgbClr val="FFFFFF"/>
              </a:solidFill>
              <a:latin typeface="Lucida Sans" panose="020B0602030504020204" pitchFamily="34" charset="0"/>
            </a:endParaRPr>
          </a:p>
          <a:p>
            <a:r>
              <a:rPr lang="sv-SE" sz="1500" dirty="0">
                <a:solidFill>
                  <a:srgbClr val="FFFFFF"/>
                </a:solidFill>
                <a:latin typeface="Lucida Sans" panose="020B0602030504020204" pitchFamily="34" charset="0"/>
              </a:rPr>
              <a:t>(Struktur)</a:t>
            </a:r>
            <a:endParaRPr sz="1500" dirty="0">
              <a:solidFill>
                <a:srgbClr val="FFFFFF"/>
              </a:solidFill>
              <a:latin typeface="Lucida Sans" panose="020B0602030504020204" pitchFamily="34" charset="0"/>
            </a:endParaRPr>
          </a:p>
        </p:txBody>
      </p:sp>
      <p:sp>
        <p:nvSpPr>
          <p:cNvPr id="211" name="Google Shape;211;p9"/>
          <p:cNvSpPr txBox="1"/>
          <p:nvPr/>
        </p:nvSpPr>
        <p:spPr>
          <a:xfrm>
            <a:off x="7041701" y="5021490"/>
            <a:ext cx="1114008" cy="553957"/>
          </a:xfrm>
          <a:prstGeom prst="rect">
            <a:avLst/>
          </a:prstGeom>
          <a:noFill/>
          <a:ln>
            <a:noFill/>
          </a:ln>
        </p:spPr>
        <p:txBody>
          <a:bodyPr spcFirstLastPara="1" wrap="square" lIns="91425" tIns="45700" rIns="91425" bIns="45700" anchor="t" anchorCtr="0">
            <a:spAutoFit/>
          </a:bodyPr>
          <a:lstStyle/>
          <a:p>
            <a:pPr marL="0" lvl="0" indent="0">
              <a:buFont typeface="Arial"/>
              <a:buNone/>
            </a:pPr>
            <a:r>
              <a:rPr lang="sv-SE" sz="1500" dirty="0">
                <a:solidFill>
                  <a:srgbClr val="FFFFFF"/>
                </a:solidFill>
                <a:latin typeface="Lucida Sans" panose="020B0602030504020204" pitchFamily="34" charset="0"/>
              </a:rPr>
              <a:t>Socialt &amp; </a:t>
            </a:r>
            <a:endParaRPr sz="1500" dirty="0">
              <a:solidFill>
                <a:srgbClr val="FFFFFF"/>
              </a:solidFill>
              <a:latin typeface="Lucida Sans" panose="020B0602030504020204" pitchFamily="34" charset="0"/>
            </a:endParaRPr>
          </a:p>
          <a:p>
            <a:pPr marL="0" lvl="0" indent="0">
              <a:buFont typeface="Arial"/>
              <a:buNone/>
            </a:pPr>
            <a:r>
              <a:rPr lang="sv-SE" sz="1500" dirty="0">
                <a:solidFill>
                  <a:srgbClr val="FFFFFF"/>
                </a:solidFill>
                <a:latin typeface="Lucida Sans" panose="020B0602030504020204" pitchFamily="34" charset="0"/>
              </a:rPr>
              <a:t>livsstilar</a:t>
            </a:r>
            <a:endParaRPr sz="1500" dirty="0">
              <a:solidFill>
                <a:srgbClr val="FFFFFF"/>
              </a:solidFill>
              <a:latin typeface="Lucida Sans" panose="020B0602030504020204" pitchFamily="34" charset="0"/>
            </a:endParaRPr>
          </a:p>
        </p:txBody>
      </p:sp>
      <p:sp>
        <p:nvSpPr>
          <p:cNvPr id="212" name="Google Shape;212;p9"/>
          <p:cNvSpPr txBox="1"/>
          <p:nvPr/>
        </p:nvSpPr>
        <p:spPr>
          <a:xfrm>
            <a:off x="4369698" y="5087474"/>
            <a:ext cx="1324500" cy="553957"/>
          </a:xfrm>
          <a:prstGeom prst="rect">
            <a:avLst/>
          </a:prstGeom>
          <a:noFill/>
          <a:ln>
            <a:noFill/>
          </a:ln>
        </p:spPr>
        <p:txBody>
          <a:bodyPr spcFirstLastPara="1" wrap="square" lIns="91425" tIns="45700" rIns="91425" bIns="45700" anchor="t" anchorCtr="0">
            <a:spAutoFit/>
          </a:bodyPr>
          <a:lstStyle/>
          <a:p>
            <a:r>
              <a:rPr lang="sv-SE" sz="1500" dirty="0">
                <a:solidFill>
                  <a:srgbClr val="FFFFFF"/>
                </a:solidFill>
                <a:latin typeface="Lucida Sans" panose="020B0602030504020204" pitchFamily="34" charset="0"/>
              </a:rPr>
              <a:t>Teknik &amp;</a:t>
            </a:r>
            <a:endParaRPr sz="1500" dirty="0">
              <a:solidFill>
                <a:srgbClr val="FFFFFF"/>
              </a:solidFill>
              <a:latin typeface="Lucida Sans" panose="020B0602030504020204" pitchFamily="34" charset="0"/>
            </a:endParaRPr>
          </a:p>
          <a:p>
            <a:r>
              <a:rPr lang="sv-SE" sz="1500" dirty="0">
                <a:solidFill>
                  <a:srgbClr val="FFFFFF"/>
                </a:solidFill>
                <a:latin typeface="Lucida Sans" panose="020B0602030504020204" pitchFamily="34" charset="0"/>
              </a:rPr>
              <a:t>vetenskap</a:t>
            </a:r>
            <a:endParaRPr sz="1500" dirty="0">
              <a:solidFill>
                <a:srgbClr val="FFFFFF"/>
              </a:solidFill>
              <a:latin typeface="Lucida Sans" panose="020B0602030504020204" pitchFamily="34" charset="0"/>
            </a:endParaRPr>
          </a:p>
        </p:txBody>
      </p:sp>
      <p:sp>
        <p:nvSpPr>
          <p:cNvPr id="213" name="Google Shape;213;p9"/>
          <p:cNvSpPr txBox="1"/>
          <p:nvPr/>
        </p:nvSpPr>
        <p:spPr>
          <a:xfrm>
            <a:off x="2480574" y="4200974"/>
            <a:ext cx="1440000" cy="553957"/>
          </a:xfrm>
          <a:prstGeom prst="rect">
            <a:avLst/>
          </a:prstGeom>
          <a:noFill/>
          <a:ln>
            <a:noFill/>
          </a:ln>
        </p:spPr>
        <p:txBody>
          <a:bodyPr spcFirstLastPara="1" wrap="square" lIns="91425" tIns="45700" rIns="91425" bIns="45700" anchor="t" anchorCtr="0">
            <a:spAutoFit/>
          </a:bodyPr>
          <a:lstStyle/>
          <a:p>
            <a:pPr marL="0" lvl="0" indent="0">
              <a:buFont typeface="Arial"/>
              <a:buNone/>
            </a:pPr>
            <a:r>
              <a:rPr lang="sv-SE" sz="1500" dirty="0">
                <a:solidFill>
                  <a:srgbClr val="FFFFFF"/>
                </a:solidFill>
                <a:latin typeface="Lucida Sans" panose="020B0602030504020204" pitchFamily="34" charset="0"/>
              </a:rPr>
              <a:t>Ekologi, </a:t>
            </a:r>
            <a:endParaRPr sz="1500" dirty="0">
              <a:solidFill>
                <a:srgbClr val="FFFFFF"/>
              </a:solidFill>
              <a:latin typeface="Lucida Sans" panose="020B0602030504020204" pitchFamily="34" charset="0"/>
            </a:endParaRPr>
          </a:p>
          <a:p>
            <a:pPr marL="0" lvl="0" indent="0">
              <a:buFont typeface="Arial"/>
              <a:buNone/>
            </a:pPr>
            <a:r>
              <a:rPr lang="sv-SE" sz="1500" dirty="0">
                <a:solidFill>
                  <a:srgbClr val="FFFFFF"/>
                </a:solidFill>
                <a:latin typeface="Lucida Sans" panose="020B0602030504020204" pitchFamily="34" charset="0"/>
              </a:rPr>
              <a:t>miljö &amp; hälsa</a:t>
            </a:r>
            <a:endParaRPr sz="1500" dirty="0">
              <a:solidFill>
                <a:srgbClr val="FFFFFF"/>
              </a:solidFill>
              <a:latin typeface="Lucida Sans" panose="020B0602030504020204" pitchFamily="34" charset="0"/>
            </a:endParaRPr>
          </a:p>
        </p:txBody>
      </p:sp>
      <p:sp>
        <p:nvSpPr>
          <p:cNvPr id="214" name="Google Shape;214;p9"/>
          <p:cNvSpPr txBox="1"/>
          <p:nvPr/>
        </p:nvSpPr>
        <p:spPr>
          <a:xfrm>
            <a:off x="2480585" y="2977469"/>
            <a:ext cx="1033635" cy="553957"/>
          </a:xfrm>
          <a:prstGeom prst="rect">
            <a:avLst/>
          </a:prstGeom>
          <a:noFill/>
          <a:ln>
            <a:noFill/>
          </a:ln>
        </p:spPr>
        <p:txBody>
          <a:bodyPr spcFirstLastPara="1" wrap="square" lIns="91425" tIns="45700" rIns="91425" bIns="45700" anchor="t" anchorCtr="0">
            <a:spAutoFit/>
          </a:bodyPr>
          <a:lstStyle/>
          <a:p>
            <a:r>
              <a:rPr lang="sv-SE" sz="1500" dirty="0">
                <a:solidFill>
                  <a:srgbClr val="FFFFFF"/>
                </a:solidFill>
                <a:latin typeface="Lucida Sans" panose="020B0602030504020204" pitchFamily="34" charset="0"/>
              </a:rPr>
              <a:t>Lagar &amp; Regler</a:t>
            </a:r>
            <a:endParaRPr sz="1500" dirty="0">
              <a:solidFill>
                <a:srgbClr val="FFFFFF"/>
              </a:solidFill>
              <a:latin typeface="Lucida Sans" panose="020B0602030504020204" pitchFamily="34" charset="0"/>
            </a:endParaRPr>
          </a:p>
        </p:txBody>
      </p:sp>
      <p:sp>
        <p:nvSpPr>
          <p:cNvPr id="215" name="Google Shape;215;p9"/>
          <p:cNvSpPr txBox="1"/>
          <p:nvPr/>
        </p:nvSpPr>
        <p:spPr>
          <a:xfrm>
            <a:off x="4024996" y="2184630"/>
            <a:ext cx="1029539" cy="55395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500" dirty="0">
                <a:solidFill>
                  <a:srgbClr val="FFFFFF"/>
                </a:solidFill>
                <a:latin typeface="Lucida Sans" panose="020B0602030504020204" pitchFamily="34" charset="0"/>
                <a:sym typeface="Arial"/>
              </a:rPr>
              <a:t>Media &amp;</a:t>
            </a:r>
            <a:endParaRPr sz="1500" dirty="0">
              <a:latin typeface="Lucida Sans" panose="020B0602030504020204" pitchFamily="34" charset="0"/>
            </a:endParaRPr>
          </a:p>
          <a:p>
            <a:pPr marL="0" marR="0" lvl="0" indent="0" algn="l" rtl="0">
              <a:spcBef>
                <a:spcPts val="0"/>
              </a:spcBef>
              <a:spcAft>
                <a:spcPts val="0"/>
              </a:spcAft>
              <a:buNone/>
            </a:pPr>
            <a:r>
              <a:rPr lang="sv-SE" sz="1500" dirty="0">
                <a:solidFill>
                  <a:srgbClr val="FFFFFF"/>
                </a:solidFill>
                <a:latin typeface="Lucida Sans" panose="020B0602030504020204" pitchFamily="34" charset="0"/>
                <a:sym typeface="Arial"/>
              </a:rPr>
              <a:t> Kultur</a:t>
            </a:r>
            <a:endParaRPr sz="1500" dirty="0">
              <a:latin typeface="Lucida Sans" panose="020B0602030504020204" pitchFamily="34" charset="0"/>
            </a:endParaRPr>
          </a:p>
        </p:txBody>
      </p:sp>
      <p:sp>
        <p:nvSpPr>
          <p:cNvPr id="216" name="Google Shape;216;p9"/>
          <p:cNvSpPr txBox="1"/>
          <p:nvPr/>
        </p:nvSpPr>
        <p:spPr>
          <a:xfrm>
            <a:off x="3736970" y="3223032"/>
            <a:ext cx="2053205" cy="492402"/>
          </a:xfrm>
          <a:prstGeom prst="rect">
            <a:avLst/>
          </a:prstGeom>
          <a:noFill/>
          <a:ln>
            <a:noFill/>
          </a:ln>
        </p:spPr>
        <p:txBody>
          <a:bodyPr spcFirstLastPara="1" wrap="square" lIns="91425" tIns="45700" rIns="91425" bIns="45700" anchor="t" anchorCtr="0">
            <a:spAutoFit/>
          </a:bodyPr>
          <a:lstStyle/>
          <a:p>
            <a:pPr marL="0" lvl="0" indent="0">
              <a:buFont typeface="Arial"/>
              <a:buNone/>
            </a:pPr>
            <a:r>
              <a:rPr lang="sv-SE" sz="1300" dirty="0">
                <a:solidFill>
                  <a:srgbClr val="FFFFFF"/>
                </a:solidFill>
                <a:latin typeface="Lucida Sans" panose="020B0602030504020204" pitchFamily="34" charset="0"/>
              </a:rPr>
              <a:t>Medverkande aktörers organisationer</a:t>
            </a:r>
            <a:endParaRPr sz="1300" dirty="0">
              <a:solidFill>
                <a:srgbClr val="FFFFFF"/>
              </a:solidFill>
              <a:latin typeface="Lucida Sans" panose="020B0602030504020204" pitchFamily="34" charset="0"/>
            </a:endParaRPr>
          </a:p>
        </p:txBody>
      </p:sp>
      <p:sp>
        <p:nvSpPr>
          <p:cNvPr id="217" name="Google Shape;217;p9"/>
          <p:cNvSpPr txBox="1"/>
          <p:nvPr/>
        </p:nvSpPr>
        <p:spPr>
          <a:xfrm>
            <a:off x="4842800" y="4477728"/>
            <a:ext cx="1152395" cy="29234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buNone/>
              <a:defRPr sz="1300">
                <a:solidFill>
                  <a:srgbClr val="FFFFFF"/>
                </a:solidFill>
                <a:latin typeface="Lucida Sans" panose="020B0602030504020204" pitchFamily="34" charset="0"/>
              </a:defRPr>
            </a:lvl1pPr>
          </a:lstStyle>
          <a:p>
            <a:r>
              <a:rPr lang="sv-SE" dirty="0"/>
              <a:t>Byggföretag</a:t>
            </a:r>
            <a:endParaRPr dirty="0"/>
          </a:p>
        </p:txBody>
      </p:sp>
      <p:sp>
        <p:nvSpPr>
          <p:cNvPr id="218" name="Google Shape;218;p9"/>
          <p:cNvSpPr txBox="1"/>
          <p:nvPr/>
        </p:nvSpPr>
        <p:spPr>
          <a:xfrm>
            <a:off x="6582710" y="3017186"/>
            <a:ext cx="1253062" cy="292347"/>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RPr/>
            </a:defPPr>
            <a:lvl1pPr marL="0" indent="0" algn="ctr">
              <a:buNone/>
              <a:defRPr sz="1300">
                <a:solidFill>
                  <a:srgbClr val="FFFFFF"/>
                </a:solidFill>
                <a:latin typeface="Lucida Sans" panose="020B0602030504020204" pitchFamily="34" charset="0"/>
              </a:defRPr>
            </a:lvl1pPr>
          </a:lstStyle>
          <a:p>
            <a:r>
              <a:rPr lang="sv-SE" dirty="0"/>
              <a:t>Konsulter</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nfra">
  <a:themeElements>
    <a:clrScheme name="Custom 50">
      <a:dk1>
        <a:srgbClr val="000000"/>
      </a:dk1>
      <a:lt1>
        <a:srgbClr val="FFFFFF"/>
      </a:lt1>
      <a:dk2>
        <a:srgbClr val="9B9B9B"/>
      </a:dk2>
      <a:lt2>
        <a:srgbClr val="E6E6E6"/>
      </a:lt2>
      <a:accent1>
        <a:srgbClr val="203349"/>
      </a:accent1>
      <a:accent2>
        <a:srgbClr val="60C981"/>
      </a:accent2>
      <a:accent3>
        <a:srgbClr val="FECD31"/>
      </a:accent3>
      <a:accent4>
        <a:srgbClr val="006C6B"/>
      </a:accent4>
      <a:accent5>
        <a:srgbClr val="00B0DB"/>
      </a:accent5>
      <a:accent6>
        <a:srgbClr val="9A9A9A"/>
      </a:accent6>
      <a:hlink>
        <a:srgbClr val="006C6B"/>
      </a:hlink>
      <a:folHlink>
        <a:srgbClr val="016B6B"/>
      </a:folHlink>
    </a:clrScheme>
    <a:fontScheme name="infra">
      <a:majorFont>
        <a:latin typeface="Lucida Sans"/>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0D6B1EE1-1335-B84B-A4EE-5A56E37981E6}"/>
    </a:ext>
  </a:extLst>
</a:theme>
</file>

<file path=ppt/theme/theme2.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FCE5939C-CAF2-D34B-94F8-936ACFC3AD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Infra_sweden_mall</Template>
  <TotalTime>17</TotalTime>
  <Words>1996</Words>
  <Application>Microsoft Office PowerPoint</Application>
  <PresentationFormat>Bredbild</PresentationFormat>
  <Paragraphs>238</Paragraphs>
  <Slides>14</Slides>
  <Notes>14</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14</vt:i4>
      </vt:variant>
    </vt:vector>
  </HeadingPairs>
  <TitlesOfParts>
    <vt:vector size="21" baseType="lpstr">
      <vt:lpstr>Arial</vt:lpstr>
      <vt:lpstr>Calibri</vt:lpstr>
      <vt:lpstr>Georgia</vt:lpstr>
      <vt:lpstr>Lucida Sans</vt:lpstr>
      <vt:lpstr>Open Sans</vt:lpstr>
      <vt:lpstr>infra</vt:lpstr>
      <vt:lpstr>Dark_infra</vt:lpstr>
      <vt:lpstr>Trendanalys</vt:lpstr>
      <vt:lpstr>Bruksanvisning</vt:lpstr>
      <vt:lpstr>Omvärldsanalysens delar</vt:lpstr>
      <vt:lpstr>Vad är en trend?</vt:lpstr>
      <vt:lpstr>Vad är en trend?</vt:lpstr>
      <vt:lpstr>Några begrepp </vt:lpstr>
      <vt:lpstr>Fem megatrender som förändrar samhället</vt:lpstr>
      <vt:lpstr>Var letar vi efter trenderna?</vt:lpstr>
      <vt:lpstr>Vilka faktorer ser ni i omvärlden som kan komma att påverka verksamhetens framtida utveckling?</vt:lpstr>
      <vt:lpstr>Nu ska vi trendspana!</vt:lpstr>
      <vt:lpstr>Dags att bedöma trenderna!</vt:lpstr>
      <vt:lpstr>Trendkorset</vt:lpstr>
      <vt:lpstr>Att validera trender och osäkerheter!</vt:lpstr>
      <vt:lpstr>Nästa steg!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Johnsson</dc:creator>
  <cp:lastModifiedBy>Lisa Johnsson</cp:lastModifiedBy>
  <cp:revision>12</cp:revision>
  <dcterms:created xsi:type="dcterms:W3CDTF">2022-06-27T14:06:50Z</dcterms:created>
  <dcterms:modified xsi:type="dcterms:W3CDTF">2023-07-17T08:53:55Z</dcterms:modified>
</cp:coreProperties>
</file>