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0" r:id="rId13"/>
    <p:sldId id="268" r:id="rId14"/>
    <p:sldId id="269" r:id="rId15"/>
  </p:sldIdLst>
  <p:sldSz cx="12192000" cy="6858000"/>
  <p:notesSz cx="6886575" cy="100171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jVA/9fZZcISMZ68sHjPCy75Urp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65BC276-5A7E-4F10-BD66-D3C02543556A}">
  <a:tblStyle styleId="{865BC276-5A7E-4F10-BD66-D3C02543556A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7E8"/>
          </a:solidFill>
        </a:fill>
      </a:tcStyle>
    </a:wholeTbl>
    <a:band1H>
      <a:tcTxStyle/>
      <a:tcStyle>
        <a:tcBdr/>
        <a:fill>
          <a:solidFill>
            <a:srgbClr val="CBCC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BCCC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984182" cy="502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0" tIns="46200" rIns="92400" bIns="462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00800" y="0"/>
            <a:ext cx="2984182" cy="502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0" tIns="46200" rIns="92400" bIns="462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39738" y="1252538"/>
            <a:ext cx="6007100" cy="3379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8658" y="4820741"/>
            <a:ext cx="5509260" cy="3944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0" tIns="46200" rIns="92400" bIns="462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514531"/>
            <a:ext cx="2984182" cy="502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0" tIns="46200" rIns="92400" bIns="462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00800" y="9514531"/>
            <a:ext cx="2984182" cy="502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0" tIns="46200" rIns="92400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7100" cy="3379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688658" y="4820741"/>
            <a:ext cx="5509260" cy="3944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0" tIns="46200" rIns="92400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:notes"/>
          <p:cNvSpPr txBox="1">
            <a:spLocks noGrp="1"/>
          </p:cNvSpPr>
          <p:nvPr>
            <p:ph type="sldNum" idx="12"/>
          </p:nvPr>
        </p:nvSpPr>
        <p:spPr>
          <a:xfrm>
            <a:off x="3900800" y="9514531"/>
            <a:ext cx="2984182" cy="502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0" tIns="46200" rIns="92400" bIns="462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0:notes"/>
          <p:cNvSpPr txBox="1">
            <a:spLocks noGrp="1"/>
          </p:cNvSpPr>
          <p:nvPr>
            <p:ph type="body" idx="1"/>
          </p:nvPr>
        </p:nvSpPr>
        <p:spPr>
          <a:xfrm>
            <a:off x="688658" y="4820741"/>
            <a:ext cx="5509260" cy="3944243"/>
          </a:xfrm>
          <a:prstGeom prst="rect">
            <a:avLst/>
          </a:prstGeom>
        </p:spPr>
        <p:txBody>
          <a:bodyPr spcFirstLastPara="1" wrap="square" lIns="92400" tIns="46200" rIns="92400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7100" cy="3379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7100" cy="3379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12:notes"/>
          <p:cNvSpPr txBox="1">
            <a:spLocks noGrp="1"/>
          </p:cNvSpPr>
          <p:nvPr>
            <p:ph type="body" idx="1"/>
          </p:nvPr>
        </p:nvSpPr>
        <p:spPr>
          <a:xfrm>
            <a:off x="688658" y="4820741"/>
            <a:ext cx="5509260" cy="3944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0" tIns="46200" rIns="92400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2:notes"/>
          <p:cNvSpPr txBox="1">
            <a:spLocks noGrp="1"/>
          </p:cNvSpPr>
          <p:nvPr>
            <p:ph type="sldNum" idx="12"/>
          </p:nvPr>
        </p:nvSpPr>
        <p:spPr>
          <a:xfrm>
            <a:off x="3900800" y="9514531"/>
            <a:ext cx="2984182" cy="502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0" tIns="46200" rIns="92400" bIns="462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3:notes"/>
          <p:cNvSpPr txBox="1">
            <a:spLocks noGrp="1"/>
          </p:cNvSpPr>
          <p:nvPr>
            <p:ph type="body" idx="1"/>
          </p:nvPr>
        </p:nvSpPr>
        <p:spPr>
          <a:xfrm>
            <a:off x="688658" y="4820741"/>
            <a:ext cx="5509260" cy="3944243"/>
          </a:xfrm>
          <a:prstGeom prst="rect">
            <a:avLst/>
          </a:prstGeom>
        </p:spPr>
        <p:txBody>
          <a:bodyPr spcFirstLastPara="1" wrap="square" lIns="92400" tIns="46200" rIns="92400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7100" cy="3379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7100" cy="3379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5" name="Google Shape;215;p14:notes"/>
          <p:cNvSpPr txBox="1">
            <a:spLocks noGrp="1"/>
          </p:cNvSpPr>
          <p:nvPr>
            <p:ph type="body" idx="1"/>
          </p:nvPr>
        </p:nvSpPr>
        <p:spPr>
          <a:xfrm>
            <a:off x="688658" y="4820741"/>
            <a:ext cx="5509260" cy="3944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0" tIns="46200" rIns="92400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4:notes"/>
          <p:cNvSpPr txBox="1">
            <a:spLocks noGrp="1"/>
          </p:cNvSpPr>
          <p:nvPr>
            <p:ph type="sldNum" idx="12"/>
          </p:nvPr>
        </p:nvSpPr>
        <p:spPr>
          <a:xfrm>
            <a:off x="3900800" y="9514531"/>
            <a:ext cx="2984182" cy="502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0" tIns="46200" rIns="92400" bIns="462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14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:notes"/>
          <p:cNvSpPr txBox="1">
            <a:spLocks noGrp="1"/>
          </p:cNvSpPr>
          <p:nvPr>
            <p:ph type="body" idx="1"/>
          </p:nvPr>
        </p:nvSpPr>
        <p:spPr>
          <a:xfrm>
            <a:off x="688658" y="4820741"/>
            <a:ext cx="5509260" cy="3944243"/>
          </a:xfrm>
          <a:prstGeom prst="rect">
            <a:avLst/>
          </a:prstGeom>
        </p:spPr>
        <p:txBody>
          <a:bodyPr spcFirstLastPara="1" wrap="square" lIns="92400" tIns="46200" rIns="92400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7100" cy="3379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88658" y="4820741"/>
            <a:ext cx="5509260" cy="3944243"/>
          </a:xfrm>
          <a:prstGeom prst="rect">
            <a:avLst/>
          </a:prstGeom>
        </p:spPr>
        <p:txBody>
          <a:bodyPr spcFirstLastPara="1" wrap="square" lIns="92400" tIns="46200" rIns="92400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7100" cy="3379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 txBox="1">
            <a:spLocks noGrp="1"/>
          </p:cNvSpPr>
          <p:nvPr>
            <p:ph type="body" idx="1"/>
          </p:nvPr>
        </p:nvSpPr>
        <p:spPr>
          <a:xfrm>
            <a:off x="688658" y="4820741"/>
            <a:ext cx="5509260" cy="3944243"/>
          </a:xfrm>
          <a:prstGeom prst="rect">
            <a:avLst/>
          </a:prstGeom>
        </p:spPr>
        <p:txBody>
          <a:bodyPr spcFirstLastPara="1" wrap="square" lIns="92400" tIns="46200" rIns="92400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7100" cy="3379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:notes"/>
          <p:cNvSpPr txBox="1">
            <a:spLocks noGrp="1"/>
          </p:cNvSpPr>
          <p:nvPr>
            <p:ph type="body" idx="1"/>
          </p:nvPr>
        </p:nvSpPr>
        <p:spPr>
          <a:xfrm>
            <a:off x="688658" y="4820741"/>
            <a:ext cx="5509260" cy="3944243"/>
          </a:xfrm>
          <a:prstGeom prst="rect">
            <a:avLst/>
          </a:prstGeom>
        </p:spPr>
        <p:txBody>
          <a:bodyPr spcFirstLastPara="1" wrap="square" lIns="92400" tIns="46200" rIns="92400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7100" cy="3379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:notes"/>
          <p:cNvSpPr txBox="1">
            <a:spLocks noGrp="1"/>
          </p:cNvSpPr>
          <p:nvPr>
            <p:ph type="body" idx="1"/>
          </p:nvPr>
        </p:nvSpPr>
        <p:spPr>
          <a:xfrm>
            <a:off x="688658" y="4820741"/>
            <a:ext cx="5509260" cy="3944243"/>
          </a:xfrm>
          <a:prstGeom prst="rect">
            <a:avLst/>
          </a:prstGeom>
        </p:spPr>
        <p:txBody>
          <a:bodyPr spcFirstLastPara="1" wrap="square" lIns="92400" tIns="46200" rIns="92400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7100" cy="3379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7:notes"/>
          <p:cNvSpPr txBox="1">
            <a:spLocks noGrp="1"/>
          </p:cNvSpPr>
          <p:nvPr>
            <p:ph type="body" idx="1"/>
          </p:nvPr>
        </p:nvSpPr>
        <p:spPr>
          <a:xfrm>
            <a:off x="688658" y="4820741"/>
            <a:ext cx="5509260" cy="3944243"/>
          </a:xfrm>
          <a:prstGeom prst="rect">
            <a:avLst/>
          </a:prstGeom>
        </p:spPr>
        <p:txBody>
          <a:bodyPr spcFirstLastPara="1" wrap="square" lIns="92400" tIns="46200" rIns="92400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7100" cy="3379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:notes"/>
          <p:cNvSpPr txBox="1">
            <a:spLocks noGrp="1"/>
          </p:cNvSpPr>
          <p:nvPr>
            <p:ph type="body" idx="1"/>
          </p:nvPr>
        </p:nvSpPr>
        <p:spPr>
          <a:xfrm>
            <a:off x="688658" y="4820741"/>
            <a:ext cx="5509260" cy="3944243"/>
          </a:xfrm>
          <a:prstGeom prst="rect">
            <a:avLst/>
          </a:prstGeom>
        </p:spPr>
        <p:txBody>
          <a:bodyPr spcFirstLastPara="1" wrap="square" lIns="92400" tIns="46200" rIns="92400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7100" cy="3379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9:notes"/>
          <p:cNvSpPr txBox="1">
            <a:spLocks noGrp="1"/>
          </p:cNvSpPr>
          <p:nvPr>
            <p:ph type="body" idx="1"/>
          </p:nvPr>
        </p:nvSpPr>
        <p:spPr>
          <a:xfrm>
            <a:off x="688658" y="4820741"/>
            <a:ext cx="5509260" cy="3944243"/>
          </a:xfrm>
          <a:prstGeom prst="rect">
            <a:avLst/>
          </a:prstGeom>
        </p:spPr>
        <p:txBody>
          <a:bodyPr spcFirstLastPara="1" wrap="square" lIns="92400" tIns="46200" rIns="92400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7100" cy="33797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6"/>
          <p:cNvSpPr txBox="1">
            <a:spLocks noGrp="1"/>
          </p:cNvSpPr>
          <p:nvPr>
            <p:ph type="ctrTitle"/>
          </p:nvPr>
        </p:nvSpPr>
        <p:spPr>
          <a:xfrm>
            <a:off x="838199" y="1122363"/>
            <a:ext cx="1051197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0"/>
              <a:buFont typeface="Lucida Sans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subTitle" idx="1"/>
          </p:nvPr>
        </p:nvSpPr>
        <p:spPr>
          <a:xfrm>
            <a:off x="838199" y="3602038"/>
            <a:ext cx="1051197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dt" idx="10"/>
          </p:nvPr>
        </p:nvSpPr>
        <p:spPr>
          <a:xfrm>
            <a:off x="838200" y="626926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ftr" idx="11"/>
          </p:nvPr>
        </p:nvSpPr>
        <p:spPr>
          <a:xfrm>
            <a:off x="4091940" y="6269266"/>
            <a:ext cx="40081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6"/>
          <p:cNvSpPr txBox="1">
            <a:spLocks noGrp="1"/>
          </p:cNvSpPr>
          <p:nvPr>
            <p:ph type="sldNum" idx="12"/>
          </p:nvPr>
        </p:nvSpPr>
        <p:spPr>
          <a:xfrm>
            <a:off x="8610600" y="6269266"/>
            <a:ext cx="16144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sp>
        <p:nvSpPr>
          <p:cNvPr id="22" name="Google Shape;22;p16"/>
          <p:cNvSpPr txBox="1"/>
          <p:nvPr/>
        </p:nvSpPr>
        <p:spPr>
          <a:xfrm>
            <a:off x="838200" y="626926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rPr>
              <a:t>2022-09-28</a:t>
            </a:r>
            <a:endParaRPr sz="900" b="0" i="0" u="none" strike="noStrike" cap="none">
              <a:solidFill>
                <a:srgbClr val="888888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3" name="Google Shape;23;p16"/>
          <p:cNvSpPr txBox="1"/>
          <p:nvPr/>
        </p:nvSpPr>
        <p:spPr>
          <a:xfrm>
            <a:off x="8610600" y="6269266"/>
            <a:ext cx="16144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rPr>
              <a:t>‹#›</a:t>
            </a:fld>
            <a:endParaRPr sz="900" b="0" i="0" u="none" strike="noStrike" cap="none">
              <a:solidFill>
                <a:srgbClr val="888888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pic>
        <p:nvPicPr>
          <p:cNvPr id="24" name="Google Shape;24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76981" y="5936488"/>
            <a:ext cx="7745817" cy="921511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16"/>
          <p:cNvSpPr/>
          <p:nvPr/>
        </p:nvSpPr>
        <p:spPr>
          <a:xfrm>
            <a:off x="0" y="5932714"/>
            <a:ext cx="6634480" cy="92528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0485" y="6001204"/>
            <a:ext cx="5475515" cy="788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Section Header">
  <p:cSld name="1_Section Header 2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>
            <a:spLocks noGrp="1"/>
          </p:cNvSpPr>
          <p:nvPr>
            <p:ph type="title"/>
          </p:nvPr>
        </p:nvSpPr>
        <p:spPr>
          <a:xfrm>
            <a:off x="831850" y="812801"/>
            <a:ext cx="8936264" cy="2401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600"/>
              <a:buFont typeface="Lucida Sans"/>
              <a:buNone/>
              <a:defRPr sz="6600"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body" idx="1"/>
          </p:nvPr>
        </p:nvSpPr>
        <p:spPr>
          <a:xfrm>
            <a:off x="831850" y="3431042"/>
            <a:ext cx="8936264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2400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75" name="Google Shape;7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394960"/>
            <a:ext cx="12192000" cy="1463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6"/>
          <p:cNvSpPr txBox="1">
            <a:spLocks noGrp="1"/>
          </p:cNvSpPr>
          <p:nvPr>
            <p:ph type="title"/>
          </p:nvPr>
        </p:nvSpPr>
        <p:spPr>
          <a:xfrm>
            <a:off x="838200" y="768719"/>
            <a:ext cx="10515600" cy="1009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body" idx="1"/>
          </p:nvPr>
        </p:nvSpPr>
        <p:spPr>
          <a:xfrm>
            <a:off x="838200" y="2013857"/>
            <a:ext cx="5181600" cy="4012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body" idx="2"/>
          </p:nvPr>
        </p:nvSpPr>
        <p:spPr>
          <a:xfrm>
            <a:off x="6172200" y="2013857"/>
            <a:ext cx="5181600" cy="4012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dt" idx="10"/>
          </p:nvPr>
        </p:nvSpPr>
        <p:spPr>
          <a:xfrm>
            <a:off x="838200" y="626926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ftr" idx="11"/>
          </p:nvPr>
        </p:nvSpPr>
        <p:spPr>
          <a:xfrm>
            <a:off x="4091940" y="6269266"/>
            <a:ext cx="40081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sldNum" idx="12"/>
          </p:nvPr>
        </p:nvSpPr>
        <p:spPr>
          <a:xfrm>
            <a:off x="8610600" y="6269266"/>
            <a:ext cx="16144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7"/>
          <p:cNvSpPr txBox="1">
            <a:spLocks noGrp="1"/>
          </p:cNvSpPr>
          <p:nvPr>
            <p:ph type="title"/>
          </p:nvPr>
        </p:nvSpPr>
        <p:spPr>
          <a:xfrm>
            <a:off x="839788" y="768719"/>
            <a:ext cx="10515600" cy="1005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7"/>
          <p:cNvSpPr txBox="1">
            <a:spLocks noGrp="1"/>
          </p:cNvSpPr>
          <p:nvPr>
            <p:ph type="body" idx="1"/>
          </p:nvPr>
        </p:nvSpPr>
        <p:spPr>
          <a:xfrm>
            <a:off x="839788" y="2009942"/>
            <a:ext cx="5157787" cy="353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6" name="Google Shape;86;p27"/>
          <p:cNvSpPr txBox="1">
            <a:spLocks noGrp="1"/>
          </p:cNvSpPr>
          <p:nvPr>
            <p:ph type="body" idx="2"/>
          </p:nvPr>
        </p:nvSpPr>
        <p:spPr>
          <a:xfrm>
            <a:off x="839788" y="2599125"/>
            <a:ext cx="5157787" cy="3430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27"/>
          <p:cNvSpPr txBox="1">
            <a:spLocks noGrp="1"/>
          </p:cNvSpPr>
          <p:nvPr>
            <p:ph type="body" idx="3"/>
          </p:nvPr>
        </p:nvSpPr>
        <p:spPr>
          <a:xfrm>
            <a:off x="6172200" y="2009942"/>
            <a:ext cx="5183188" cy="353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8" name="Google Shape;88;p27"/>
          <p:cNvSpPr txBox="1">
            <a:spLocks noGrp="1"/>
          </p:cNvSpPr>
          <p:nvPr>
            <p:ph type="body" idx="4"/>
          </p:nvPr>
        </p:nvSpPr>
        <p:spPr>
          <a:xfrm>
            <a:off x="6172200" y="2599125"/>
            <a:ext cx="5183188" cy="3430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27"/>
          <p:cNvSpPr txBox="1">
            <a:spLocks noGrp="1"/>
          </p:cNvSpPr>
          <p:nvPr>
            <p:ph type="dt" idx="10"/>
          </p:nvPr>
        </p:nvSpPr>
        <p:spPr>
          <a:xfrm>
            <a:off x="838200" y="626926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7"/>
          <p:cNvSpPr txBox="1">
            <a:spLocks noGrp="1"/>
          </p:cNvSpPr>
          <p:nvPr>
            <p:ph type="ftr" idx="11"/>
          </p:nvPr>
        </p:nvSpPr>
        <p:spPr>
          <a:xfrm>
            <a:off x="4091940" y="6269266"/>
            <a:ext cx="40081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7"/>
          <p:cNvSpPr txBox="1">
            <a:spLocks noGrp="1"/>
          </p:cNvSpPr>
          <p:nvPr>
            <p:ph type="sldNum" idx="12"/>
          </p:nvPr>
        </p:nvSpPr>
        <p:spPr>
          <a:xfrm>
            <a:off x="8610600" y="6269266"/>
            <a:ext cx="16144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8"/>
          <p:cNvSpPr txBox="1">
            <a:spLocks noGrp="1"/>
          </p:cNvSpPr>
          <p:nvPr>
            <p:ph type="dt" idx="10"/>
          </p:nvPr>
        </p:nvSpPr>
        <p:spPr>
          <a:xfrm>
            <a:off x="838200" y="626926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8"/>
          <p:cNvSpPr txBox="1">
            <a:spLocks noGrp="1"/>
          </p:cNvSpPr>
          <p:nvPr>
            <p:ph type="ftr" idx="11"/>
          </p:nvPr>
        </p:nvSpPr>
        <p:spPr>
          <a:xfrm>
            <a:off x="4091940" y="6269266"/>
            <a:ext cx="40081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8"/>
          <p:cNvSpPr txBox="1">
            <a:spLocks noGrp="1"/>
          </p:cNvSpPr>
          <p:nvPr>
            <p:ph type="sldNum" idx="12"/>
          </p:nvPr>
        </p:nvSpPr>
        <p:spPr>
          <a:xfrm>
            <a:off x="8610600" y="6269266"/>
            <a:ext cx="16144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Content with Caption">
  <p:cSld name="1_Content with Caption">
    <p:bg>
      <p:bgPr>
        <a:solidFill>
          <a:schemeClr val="accent1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9"/>
          <p:cNvSpPr txBox="1">
            <a:spLocks noGrp="1"/>
          </p:cNvSpPr>
          <p:nvPr>
            <p:ph type="title"/>
          </p:nvPr>
        </p:nvSpPr>
        <p:spPr>
          <a:xfrm>
            <a:off x="819038" y="798286"/>
            <a:ext cx="10531134" cy="980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Lucida Sans"/>
              <a:buNone/>
              <a:defRPr sz="3300"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9"/>
          <p:cNvSpPr txBox="1">
            <a:spLocks noGrp="1"/>
          </p:cNvSpPr>
          <p:nvPr>
            <p:ph type="body" idx="1"/>
          </p:nvPr>
        </p:nvSpPr>
        <p:spPr>
          <a:xfrm>
            <a:off x="838200" y="2013857"/>
            <a:ext cx="6096459" cy="4045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99" name="Google Shape;99;p29"/>
          <p:cNvSpPr txBox="1">
            <a:spLocks noGrp="1"/>
          </p:cNvSpPr>
          <p:nvPr>
            <p:ph type="dt" idx="10"/>
          </p:nvPr>
        </p:nvSpPr>
        <p:spPr>
          <a:xfrm>
            <a:off x="838200" y="626926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9"/>
          <p:cNvSpPr txBox="1">
            <a:spLocks noGrp="1"/>
          </p:cNvSpPr>
          <p:nvPr>
            <p:ph type="ftr" idx="11"/>
          </p:nvPr>
        </p:nvSpPr>
        <p:spPr>
          <a:xfrm>
            <a:off x="4091940" y="6269266"/>
            <a:ext cx="40081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9"/>
          <p:cNvSpPr txBox="1">
            <a:spLocks noGrp="1"/>
          </p:cNvSpPr>
          <p:nvPr>
            <p:ph type="sldNum" idx="12"/>
          </p:nvPr>
        </p:nvSpPr>
        <p:spPr>
          <a:xfrm>
            <a:off x="8610600" y="6269266"/>
            <a:ext cx="16144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sp>
        <p:nvSpPr>
          <p:cNvPr id="102" name="Google Shape;102;p29"/>
          <p:cNvSpPr>
            <a:spLocks noGrp="1"/>
          </p:cNvSpPr>
          <p:nvPr>
            <p:ph type="pic" idx="2"/>
          </p:nvPr>
        </p:nvSpPr>
        <p:spPr>
          <a:xfrm>
            <a:off x="7342053" y="2051595"/>
            <a:ext cx="4008120" cy="400811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Picture with Caption">
  <p:cSld name="1_Picture with Caption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0"/>
          <p:cNvSpPr txBox="1">
            <a:spLocks noGrp="1"/>
          </p:cNvSpPr>
          <p:nvPr>
            <p:ph type="title"/>
          </p:nvPr>
        </p:nvSpPr>
        <p:spPr>
          <a:xfrm>
            <a:off x="6892240" y="812800"/>
            <a:ext cx="4457926" cy="957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Lucida Sans"/>
              <a:buNone/>
              <a:defRPr sz="3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30"/>
          <p:cNvSpPr>
            <a:spLocks noGrp="1"/>
          </p:cNvSpPr>
          <p:nvPr>
            <p:ph type="pic" idx="2"/>
          </p:nvPr>
        </p:nvSpPr>
        <p:spPr>
          <a:xfrm>
            <a:off x="0" y="0"/>
            <a:ext cx="6096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106" name="Google Shape;106;p30"/>
          <p:cNvSpPr txBox="1">
            <a:spLocks noGrp="1"/>
          </p:cNvSpPr>
          <p:nvPr>
            <p:ph type="body" idx="1"/>
          </p:nvPr>
        </p:nvSpPr>
        <p:spPr>
          <a:xfrm>
            <a:off x="6892240" y="2013857"/>
            <a:ext cx="4457926" cy="3855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>
            <a:spLocks noGrp="1"/>
          </p:cNvSpPr>
          <p:nvPr>
            <p:ph type="title"/>
          </p:nvPr>
        </p:nvSpPr>
        <p:spPr>
          <a:xfrm>
            <a:off x="838200" y="768719"/>
            <a:ext cx="10515600" cy="1009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body" idx="1"/>
          </p:nvPr>
        </p:nvSpPr>
        <p:spPr>
          <a:xfrm>
            <a:off x="838200" y="2013857"/>
            <a:ext cx="10515600" cy="4005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dt" idx="10"/>
          </p:nvPr>
        </p:nvSpPr>
        <p:spPr>
          <a:xfrm>
            <a:off x="838200" y="626926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ftr" idx="11"/>
          </p:nvPr>
        </p:nvSpPr>
        <p:spPr>
          <a:xfrm>
            <a:off x="4091940" y="6269266"/>
            <a:ext cx="40081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sldNum" idx="12"/>
          </p:nvPr>
        </p:nvSpPr>
        <p:spPr>
          <a:xfrm>
            <a:off x="8610600" y="6269266"/>
            <a:ext cx="16144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Picture with Caption" type="picTx">
  <p:cSld name="PICTURE_WITH_CAPTION_TEXT">
    <p:bg>
      <p:bgPr>
        <a:solidFill>
          <a:schemeClr val="accen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>
            <a:spLocks noGrp="1"/>
          </p:cNvSpPr>
          <p:nvPr>
            <p:ph type="title"/>
          </p:nvPr>
        </p:nvSpPr>
        <p:spPr>
          <a:xfrm>
            <a:off x="839788" y="812800"/>
            <a:ext cx="4457926" cy="957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Lucida Sans"/>
              <a:buNone/>
              <a:defRPr sz="3300"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>
            <a:spLocks noGrp="1"/>
          </p:cNvSpPr>
          <p:nvPr>
            <p:ph type="pic" idx="2"/>
          </p:nvPr>
        </p:nvSpPr>
        <p:spPr>
          <a:xfrm>
            <a:off x="6096000" y="1"/>
            <a:ext cx="6096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18"/>
          <p:cNvSpPr txBox="1">
            <a:spLocks noGrp="1"/>
          </p:cNvSpPr>
          <p:nvPr>
            <p:ph type="body" idx="1"/>
          </p:nvPr>
        </p:nvSpPr>
        <p:spPr>
          <a:xfrm>
            <a:off x="839788" y="2013857"/>
            <a:ext cx="4457926" cy="3855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9"/>
          <p:cNvSpPr txBox="1">
            <a:spLocks noGrp="1"/>
          </p:cNvSpPr>
          <p:nvPr>
            <p:ph type="title"/>
          </p:nvPr>
        </p:nvSpPr>
        <p:spPr>
          <a:xfrm>
            <a:off x="838200" y="768719"/>
            <a:ext cx="10515600" cy="1009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dt" idx="10"/>
          </p:nvPr>
        </p:nvSpPr>
        <p:spPr>
          <a:xfrm>
            <a:off x="838200" y="626926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ftr" idx="11"/>
          </p:nvPr>
        </p:nvSpPr>
        <p:spPr>
          <a:xfrm>
            <a:off x="4091940" y="6269266"/>
            <a:ext cx="40081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sldNum" idx="12"/>
          </p:nvPr>
        </p:nvSpPr>
        <p:spPr>
          <a:xfrm>
            <a:off x="8610600" y="6269266"/>
            <a:ext cx="16144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0"/>
          <p:cNvSpPr txBox="1">
            <a:spLocks noGrp="1"/>
          </p:cNvSpPr>
          <p:nvPr>
            <p:ph type="ctrTitle"/>
          </p:nvPr>
        </p:nvSpPr>
        <p:spPr>
          <a:xfrm>
            <a:off x="838199" y="1122363"/>
            <a:ext cx="1051197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0"/>
              <a:buFont typeface="Lucida Sans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subTitle" idx="1"/>
          </p:nvPr>
        </p:nvSpPr>
        <p:spPr>
          <a:xfrm>
            <a:off x="838199" y="3602038"/>
            <a:ext cx="1051197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dt" idx="10"/>
          </p:nvPr>
        </p:nvSpPr>
        <p:spPr>
          <a:xfrm>
            <a:off x="838200" y="626926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ftr" idx="11"/>
          </p:nvPr>
        </p:nvSpPr>
        <p:spPr>
          <a:xfrm>
            <a:off x="4091940" y="6269266"/>
            <a:ext cx="40081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sldNum" idx="12"/>
          </p:nvPr>
        </p:nvSpPr>
        <p:spPr>
          <a:xfrm>
            <a:off x="8610600" y="6269266"/>
            <a:ext cx="16144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sp>
        <p:nvSpPr>
          <p:cNvPr id="48" name="Google Shape;48;p20"/>
          <p:cNvSpPr txBox="1"/>
          <p:nvPr/>
        </p:nvSpPr>
        <p:spPr>
          <a:xfrm>
            <a:off x="838200" y="626926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rPr>
              <a:t>2022-09-28</a:t>
            </a:r>
            <a:endParaRPr sz="900" b="0" i="0" u="none" strike="noStrike" cap="none">
              <a:solidFill>
                <a:srgbClr val="888888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49" name="Google Shape;49;p20"/>
          <p:cNvSpPr txBox="1"/>
          <p:nvPr/>
        </p:nvSpPr>
        <p:spPr>
          <a:xfrm>
            <a:off x="8610600" y="6269266"/>
            <a:ext cx="16144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rPr>
              <a:t>‹#›</a:t>
            </a:fld>
            <a:endParaRPr sz="900" b="0" i="0" u="none" strike="noStrike" cap="none">
              <a:solidFill>
                <a:srgbClr val="888888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pic>
        <p:nvPicPr>
          <p:cNvPr id="50" name="Google Shape;50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76981" y="5936488"/>
            <a:ext cx="7745817" cy="921511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20"/>
          <p:cNvSpPr/>
          <p:nvPr/>
        </p:nvSpPr>
        <p:spPr>
          <a:xfrm>
            <a:off x="0" y="5932714"/>
            <a:ext cx="6634480" cy="92528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" name="Google Shape;52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0485" y="6001204"/>
            <a:ext cx="5475515" cy="788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Title Slide">
  <p:cSld name="1_Title Slide">
    <p:bg>
      <p:bgPr>
        <a:solidFill>
          <a:schemeClr val="accent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1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 extrusionOk="0">
                <a:moveTo>
                  <a:pt x="12183036" y="6855010"/>
                </a:moveTo>
                <a:lnTo>
                  <a:pt x="12192000" y="6855010"/>
                </a:lnTo>
                <a:lnTo>
                  <a:pt x="12192000" y="6858000"/>
                </a:lnTo>
                <a:lnTo>
                  <a:pt x="12183036" y="6858000"/>
                </a:lnTo>
                <a:close/>
                <a:moveTo>
                  <a:pt x="12183036" y="0"/>
                </a:moveTo>
                <a:lnTo>
                  <a:pt x="12183748" y="0"/>
                </a:lnTo>
                <a:lnTo>
                  <a:pt x="12183036" y="1291"/>
                </a:lnTo>
                <a:close/>
                <a:moveTo>
                  <a:pt x="0" y="0"/>
                </a:moveTo>
                <a:lnTo>
                  <a:pt x="12183036" y="0"/>
                </a:lnTo>
                <a:lnTo>
                  <a:pt x="840017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251975" tIns="251975" rIns="251975" bIns="2519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21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>
  <p:cSld name="Section 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2"/>
          <p:cNvSpPr>
            <a:spLocks noGrp="1"/>
          </p:cNvSpPr>
          <p:nvPr>
            <p:ph type="pic" idx="2"/>
          </p:nvPr>
        </p:nvSpPr>
        <p:spPr>
          <a:xfrm>
            <a:off x="3501957" y="0"/>
            <a:ext cx="8690043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Google Shape;58;p22"/>
          <p:cNvSpPr txBox="1">
            <a:spLocks noGrp="1"/>
          </p:cNvSpPr>
          <p:nvPr>
            <p:ph type="body" idx="1"/>
          </p:nvPr>
        </p:nvSpPr>
        <p:spPr>
          <a:xfrm>
            <a:off x="4348026" y="3529010"/>
            <a:ext cx="695134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 sz="1800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title"/>
          </p:nvPr>
        </p:nvSpPr>
        <p:spPr>
          <a:xfrm>
            <a:off x="4348026" y="2319336"/>
            <a:ext cx="6951345" cy="895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600"/>
              <a:buFont typeface="Lucida Sans"/>
              <a:buNone/>
              <a:defRPr sz="6600"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60" name="Google Shape;60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350195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22"/>
          <p:cNvSpPr txBox="1"/>
          <p:nvPr/>
        </p:nvSpPr>
        <p:spPr>
          <a:xfrm>
            <a:off x="12530295" y="422031"/>
            <a:ext cx="1989573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Använd denna bild som den är eller lägg in en bild i bakgrunden (klicka på bildikonen i mitten).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Section Header">
  <p:cSld name="1_Section 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3"/>
          <p:cNvSpPr txBox="1">
            <a:spLocks noGrp="1"/>
          </p:cNvSpPr>
          <p:nvPr>
            <p:ph type="title"/>
          </p:nvPr>
        </p:nvSpPr>
        <p:spPr>
          <a:xfrm>
            <a:off x="831850" y="812801"/>
            <a:ext cx="8936264" cy="2401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600"/>
              <a:buFont typeface="Lucida Sans"/>
              <a:buNone/>
              <a:defRPr sz="6600"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body" idx="1"/>
          </p:nvPr>
        </p:nvSpPr>
        <p:spPr>
          <a:xfrm>
            <a:off x="831850" y="3431042"/>
            <a:ext cx="8936264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2400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5" name="Google Shape;6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394960"/>
            <a:ext cx="12192000" cy="1463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>
  <p:cSld name="Section Header 2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4"/>
          <p:cNvSpPr>
            <a:spLocks noGrp="1"/>
          </p:cNvSpPr>
          <p:nvPr>
            <p:ph type="pic" idx="2"/>
          </p:nvPr>
        </p:nvSpPr>
        <p:spPr>
          <a:xfrm>
            <a:off x="3501957" y="0"/>
            <a:ext cx="8690043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4"/>
          <p:cNvSpPr txBox="1">
            <a:spLocks noGrp="1"/>
          </p:cNvSpPr>
          <p:nvPr>
            <p:ph type="body" idx="1"/>
          </p:nvPr>
        </p:nvSpPr>
        <p:spPr>
          <a:xfrm>
            <a:off x="4348026" y="3529010"/>
            <a:ext cx="695134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 sz="1800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title"/>
          </p:nvPr>
        </p:nvSpPr>
        <p:spPr>
          <a:xfrm>
            <a:off x="4348026" y="2319336"/>
            <a:ext cx="6951345" cy="895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600"/>
              <a:buFont typeface="Lucida Sans"/>
              <a:buNone/>
              <a:defRPr sz="6600"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70" name="Google Shape;70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350195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24"/>
          <p:cNvSpPr txBox="1"/>
          <p:nvPr/>
        </p:nvSpPr>
        <p:spPr>
          <a:xfrm>
            <a:off x="12530295" y="422031"/>
            <a:ext cx="1989573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Använd denna bild som den är eller lägg in en bild i bakgrunden (klicka på bildikonen i mitten).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title"/>
          </p:nvPr>
        </p:nvSpPr>
        <p:spPr>
          <a:xfrm>
            <a:off x="838200" y="768719"/>
            <a:ext cx="10515600" cy="1009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Lucida Sans"/>
              <a:buNone/>
              <a:defRPr sz="3300" b="0" i="0" u="none" strike="noStrike" cap="none">
                <a:solidFill>
                  <a:schemeClr val="accent3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body" idx="1"/>
          </p:nvPr>
        </p:nvSpPr>
        <p:spPr>
          <a:xfrm>
            <a:off x="838200" y="2013857"/>
            <a:ext cx="10515600" cy="4005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dt" idx="10"/>
          </p:nvPr>
        </p:nvSpPr>
        <p:spPr>
          <a:xfrm>
            <a:off x="838200" y="626926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ftr" idx="11"/>
          </p:nvPr>
        </p:nvSpPr>
        <p:spPr>
          <a:xfrm>
            <a:off x="4091940" y="6269266"/>
            <a:ext cx="40081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sldNum" idx="12"/>
          </p:nvPr>
        </p:nvSpPr>
        <p:spPr>
          <a:xfrm>
            <a:off x="8610600" y="6269266"/>
            <a:ext cx="16144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pic>
        <p:nvPicPr>
          <p:cNvPr id="15" name="Google Shape;15;p15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0814607" y="6019795"/>
            <a:ext cx="1389129" cy="83820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"/>
          <p:cNvSpPr txBox="1">
            <a:spLocks noGrp="1"/>
          </p:cNvSpPr>
          <p:nvPr>
            <p:ph type="ctrTitle"/>
          </p:nvPr>
        </p:nvSpPr>
        <p:spPr>
          <a:xfrm>
            <a:off x="838199" y="1122363"/>
            <a:ext cx="1051197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0"/>
              <a:buFont typeface="Lucida Sans"/>
              <a:buNone/>
            </a:pPr>
            <a:r>
              <a:rPr lang="sv-SE"/>
              <a:t>Design &amp; Action Plan</a:t>
            </a:r>
            <a:endParaRPr/>
          </a:p>
        </p:txBody>
      </p:sp>
      <p:sp>
        <p:nvSpPr>
          <p:cNvPr id="113" name="Google Shape;113;p1"/>
          <p:cNvSpPr txBox="1">
            <a:spLocks noGrp="1"/>
          </p:cNvSpPr>
          <p:nvPr>
            <p:ph type="subTitle" idx="1"/>
          </p:nvPr>
        </p:nvSpPr>
        <p:spPr>
          <a:xfrm>
            <a:off x="838199" y="3602038"/>
            <a:ext cx="1051197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sv-SE"/>
              <a:t>Ett verktyg för att få saker att hända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0"/>
          <p:cNvSpPr txBox="1">
            <a:spLocks noGrp="1"/>
          </p:cNvSpPr>
          <p:nvPr>
            <p:ph type="title"/>
          </p:nvPr>
        </p:nvSpPr>
        <p:spPr>
          <a:xfrm>
            <a:off x="839788" y="812800"/>
            <a:ext cx="5505028" cy="957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Lucida Sans"/>
              <a:buNone/>
            </a:pPr>
            <a:r>
              <a:rPr lang="sv-SE"/>
              <a:t>Innovation Readiness och hållbarhet</a:t>
            </a:r>
            <a:endParaRPr/>
          </a:p>
        </p:txBody>
      </p:sp>
      <p:sp>
        <p:nvSpPr>
          <p:cNvPr id="190" name="Google Shape;190;p10"/>
          <p:cNvSpPr txBox="1">
            <a:spLocks noGrp="1"/>
          </p:cNvSpPr>
          <p:nvPr>
            <p:ph type="body" idx="1"/>
          </p:nvPr>
        </p:nvSpPr>
        <p:spPr>
          <a:xfrm>
            <a:off x="839788" y="2013857"/>
            <a:ext cx="5263140" cy="3855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lvl="0" indent="-342900" algn="l" rtl="0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sv-SE" sz="2000" dirty="0"/>
              <a:t>Hur moget är projektet för innovation? Detta handlar om teknologi, IP-frågor, hur teamet ser ut, hur utvecklad affärsmodellen är mm.</a:t>
            </a:r>
            <a:endParaRPr dirty="0"/>
          </a:p>
          <a:p>
            <a:pPr marL="342900" lvl="0" indent="-342900" algn="l" rtl="0">
              <a:lnSpc>
                <a:spcPct val="14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sv-SE" sz="2000" dirty="0"/>
              <a:t>Bedöm ert projekt med stöd av verktyget ”Vägen till Innovation” som ni hittar i </a:t>
            </a:r>
            <a:r>
              <a:rPr lang="sv-SE" sz="2000" dirty="0" err="1"/>
              <a:t>InfraSwedens</a:t>
            </a:r>
            <a:r>
              <a:rPr lang="sv-SE" sz="2000" dirty="0"/>
              <a:t> Innovationsakademi! Ni kan också titta efter KTH Innovation </a:t>
            </a:r>
            <a:r>
              <a:rPr lang="sv-SE" sz="2000" dirty="0" err="1"/>
              <a:t>Readiness</a:t>
            </a:r>
            <a:r>
              <a:rPr lang="sv-SE" sz="2000" dirty="0"/>
              <a:t> </a:t>
            </a:r>
            <a:r>
              <a:rPr lang="sv-SE" sz="2000" dirty="0" err="1"/>
              <a:t>Level</a:t>
            </a:r>
            <a:r>
              <a:rPr lang="sv-SE" sz="2000" dirty="0"/>
              <a:t>.</a:t>
            </a:r>
            <a:endParaRPr dirty="0"/>
          </a:p>
        </p:txBody>
      </p:sp>
      <p:pic>
        <p:nvPicPr>
          <p:cNvPr id="191" name="Google Shape;191;p10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539038" y="0"/>
            <a:ext cx="465296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2"/>
          <p:cNvSpPr txBox="1"/>
          <p:nvPr/>
        </p:nvSpPr>
        <p:spPr>
          <a:xfrm>
            <a:off x="0" y="3191740"/>
            <a:ext cx="2779499" cy="1504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Calibri"/>
              <a:buNone/>
            </a:pPr>
            <a:r>
              <a:rPr lang="sv-SE" sz="3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Hållbarhet</a:t>
            </a:r>
            <a:br>
              <a:rPr lang="sv-SE" sz="3733" b="1" i="0" u="none" strike="noStrike" cap="none">
                <a:solidFill>
                  <a:srgbClr val="92D05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</a:br>
            <a:endParaRPr sz="3733" b="1" i="0" u="none" strike="noStrike" cap="none">
              <a:solidFill>
                <a:srgbClr val="92D050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12"/>
          <p:cNvSpPr txBox="1"/>
          <p:nvPr/>
        </p:nvSpPr>
        <p:spPr>
          <a:xfrm>
            <a:off x="3330666" y="2123575"/>
            <a:ext cx="5076478" cy="2478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73063" marR="0" lvl="0" indent="-1841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D55D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73063" marR="0" lvl="0" indent="-184150" algn="l" rtl="0">
              <a:lnSpc>
                <a:spcPct val="107000"/>
              </a:lnSpc>
              <a:spcBef>
                <a:spcPts val="320"/>
              </a:spcBef>
              <a:spcAft>
                <a:spcPts val="0"/>
              </a:spcAft>
              <a:buClr>
                <a:srgbClr val="FFD55D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73063" marR="0" lvl="0" indent="-285750" algn="l" rtl="0">
              <a:lnSpc>
                <a:spcPct val="107000"/>
              </a:lnSpc>
              <a:spcBef>
                <a:spcPts val="320"/>
              </a:spcBef>
              <a:spcAft>
                <a:spcPts val="0"/>
              </a:spcAft>
              <a:buClr>
                <a:srgbClr val="FFD55D"/>
              </a:buClr>
              <a:buSzPts val="1600"/>
              <a:buFont typeface="Arial"/>
              <a:buChar char="•"/>
            </a:pPr>
            <a:r>
              <a:rPr lang="sv-SE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Bedöm hur projektet/konceptet relaterar till ekologisk, ekonomisk och social hållbarhet! Detta gäller såväl själva projektet som dess tänkta resultat i form av innovationer.</a:t>
            </a:r>
            <a:endParaRPr dirty="0"/>
          </a:p>
          <a:p>
            <a:pPr marL="373063" marR="0" lvl="0" indent="-285750" algn="l" rtl="0">
              <a:lnSpc>
                <a:spcPct val="107000"/>
              </a:lnSpc>
              <a:spcBef>
                <a:spcPts val="320"/>
              </a:spcBef>
              <a:spcAft>
                <a:spcPts val="0"/>
              </a:spcAft>
              <a:buClr>
                <a:srgbClr val="FFD55D"/>
              </a:buClr>
              <a:buSzPts val="1600"/>
              <a:buFont typeface="Arial"/>
              <a:buChar char="•"/>
            </a:pPr>
            <a:r>
              <a:rPr lang="sv-SE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Verktyg finns i </a:t>
            </a:r>
            <a:r>
              <a:rPr lang="sv-SE" sz="16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InfraSwedens</a:t>
            </a:r>
            <a:r>
              <a:rPr lang="sv-SE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Innovationsakademi under rubriken ”Hållbarhet”!</a:t>
            </a:r>
            <a:endParaRPr dirty="0"/>
          </a:p>
        </p:txBody>
      </p:sp>
      <p:cxnSp>
        <p:nvCxnSpPr>
          <p:cNvPr id="206" name="Google Shape;206;p12"/>
          <p:cNvCxnSpPr/>
          <p:nvPr/>
        </p:nvCxnSpPr>
        <p:spPr>
          <a:xfrm>
            <a:off x="3081573" y="938485"/>
            <a:ext cx="6012" cy="5150357"/>
          </a:xfrm>
          <a:prstGeom prst="straightConnector1">
            <a:avLst/>
          </a:prstGeom>
          <a:noFill/>
          <a:ln w="38100" cap="flat" cmpd="sng">
            <a:solidFill>
              <a:srgbClr val="FFD55D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7913048-01BA-9E5C-AEC8-D987D1938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Tidplan: en färskvara som ska uppdateras månadsvis!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CA50F33B-2BCB-57DE-6B86-1701C0CE6F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v-SE" dirty="0"/>
              <a:t>Detta ska uppnås inom 30 dagar!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C1D5021E-88A2-17F6-C725-DABAC202FEAE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v-SE" dirty="0"/>
              <a:t>Detta ska uppnås inom 60 dagar!</a:t>
            </a:r>
          </a:p>
          <a:p>
            <a:pPr marL="114300" indent="0">
              <a:buNone/>
            </a:pPr>
            <a:endParaRPr lang="sv-SE" dirty="0"/>
          </a:p>
          <a:p>
            <a:pPr marL="114300" indent="0">
              <a:buNone/>
            </a:pPr>
            <a:endParaRPr lang="sv-SE" dirty="0"/>
          </a:p>
          <a:p>
            <a:pPr marL="114300" indent="0">
              <a:buNone/>
            </a:pPr>
            <a:endParaRPr lang="sv-SE" dirty="0"/>
          </a:p>
          <a:p>
            <a:pPr marL="114300" indent="0">
              <a:buNone/>
            </a:pPr>
            <a:endParaRPr lang="sv-SE" dirty="0"/>
          </a:p>
          <a:p>
            <a:pPr marL="114300" indent="0">
              <a:buNone/>
            </a:pPr>
            <a:endParaRPr lang="sv-SE" dirty="0"/>
          </a:p>
          <a:p>
            <a:pPr marL="114300" indent="0">
              <a:buNone/>
            </a:pPr>
            <a:r>
              <a:rPr lang="sv-SE" dirty="0"/>
              <a:t>Detta ska uppnås inom 90 dagar!</a:t>
            </a:r>
          </a:p>
        </p:txBody>
      </p:sp>
    </p:spTree>
    <p:extLst>
      <p:ext uri="{BB962C8B-B14F-4D97-AF65-F5344CB8AC3E}">
        <p14:creationId xmlns:p14="http://schemas.microsoft.com/office/powerpoint/2010/main" val="193539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3"/>
          <p:cNvSpPr txBox="1">
            <a:spLocks noGrp="1"/>
          </p:cNvSpPr>
          <p:nvPr>
            <p:ph type="title"/>
          </p:nvPr>
        </p:nvSpPr>
        <p:spPr>
          <a:xfrm>
            <a:off x="838200" y="768719"/>
            <a:ext cx="10515600" cy="1009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Lucida Sans"/>
              <a:buNone/>
            </a:pPr>
            <a:r>
              <a:rPr lang="sv-SE"/>
              <a:t>Vem gör vad? Plan och roller</a:t>
            </a:r>
            <a:endParaRPr/>
          </a:p>
        </p:txBody>
      </p:sp>
      <p:graphicFrame>
        <p:nvGraphicFramePr>
          <p:cNvPr id="212" name="Google Shape;212;p13"/>
          <p:cNvGraphicFramePr/>
          <p:nvPr/>
        </p:nvGraphicFramePr>
        <p:xfrm>
          <a:off x="780716" y="1652113"/>
          <a:ext cx="10823750" cy="4484025"/>
        </p:xfrm>
        <a:graphic>
          <a:graphicData uri="http://schemas.openxmlformats.org/drawingml/2006/table">
            <a:tbl>
              <a:tblPr firstRow="1" bandRow="1">
                <a:noFill/>
                <a:tableStyleId>{865BC276-5A7E-4F10-BD66-D3C02543556A}</a:tableStyleId>
              </a:tblPr>
              <a:tblGrid>
                <a:gridCol w="2164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4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800" u="none" strike="noStrike" cap="none"/>
                        <a:t>Vad?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800"/>
                        <a:t>Hur?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800"/>
                        <a:t>Vem?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800"/>
                        <a:t>När?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SE" sz="1800"/>
                        <a:t>Resurser?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4"/>
          <p:cNvSpPr txBox="1">
            <a:spLocks noGrp="1"/>
          </p:cNvSpPr>
          <p:nvPr>
            <p:ph type="ctrTitle"/>
          </p:nvPr>
        </p:nvSpPr>
        <p:spPr>
          <a:xfrm>
            <a:off x="838199" y="1122363"/>
            <a:ext cx="1051197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0"/>
              <a:buFont typeface="Lucida Sans"/>
              <a:buNone/>
            </a:pPr>
            <a:r>
              <a:rPr lang="sv-SE">
                <a:latin typeface="Lucida Sans"/>
                <a:ea typeface="Lucida Sans"/>
                <a:cs typeface="Lucida Sans"/>
                <a:sym typeface="Lucida Sans"/>
              </a:rPr>
              <a:t>Lycka till!</a:t>
            </a:r>
            <a:endParaRPr/>
          </a:p>
        </p:txBody>
      </p:sp>
      <p:sp>
        <p:nvSpPr>
          <p:cNvPr id="219" name="Google Shape;219;p14"/>
          <p:cNvSpPr txBox="1">
            <a:spLocks noGrp="1"/>
          </p:cNvSpPr>
          <p:nvPr>
            <p:ph type="subTitle" idx="1"/>
          </p:nvPr>
        </p:nvSpPr>
        <p:spPr>
          <a:xfrm>
            <a:off x="838199" y="3602038"/>
            <a:ext cx="1051197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sv-SE"/>
              <a:t>Innovationer för smart, hållbar, resilient &amp; konkurrenskraftig transportinfrastruktur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"/>
          <p:cNvSpPr txBox="1">
            <a:spLocks noGrp="1"/>
          </p:cNvSpPr>
          <p:nvPr>
            <p:ph type="title"/>
          </p:nvPr>
        </p:nvSpPr>
        <p:spPr>
          <a:xfrm>
            <a:off x="838200" y="768719"/>
            <a:ext cx="10515600" cy="1009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Lucida Sans"/>
              <a:buNone/>
            </a:pPr>
            <a:r>
              <a:rPr lang="sv-SE"/>
              <a:t>Bruksanvisning </a:t>
            </a:r>
            <a:endParaRPr/>
          </a:p>
        </p:txBody>
      </p:sp>
      <p:sp>
        <p:nvSpPr>
          <p:cNvPr id="119" name="Google Shape;119;p2"/>
          <p:cNvSpPr txBox="1">
            <a:spLocks noGrp="1"/>
          </p:cNvSpPr>
          <p:nvPr>
            <p:ph type="body" idx="1"/>
          </p:nvPr>
        </p:nvSpPr>
        <p:spPr>
          <a:xfrm>
            <a:off x="838200" y="2013857"/>
            <a:ext cx="10515600" cy="4005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sv-SE" sz="4000"/>
              <a:t>Detta är ett verktyg för att utveckla en idé vidare till en innovation – att gå från tanke till handling, att börja förändra verkligheten. Vi har kallat detta verktyg Design &amp; Action Plan, för det är tänkt att hjälpa er att såväl vidareutveckla er idé som att genomföra den.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sv-SE" sz="4000"/>
              <a:t>Kärt barn har många namn, inom Venture Builder-världen har man ofta en Playbook som mer eller mindre hårt styr hur idéer och även företag kan utvecklas. Det finns likheter mellan flera Playbooks och vår Design &amp; Action Plan, men denna plan handlar egentligen inte om hur man bygger företag. Fokus är istället endast på att göra verklighet av en idé. </a:t>
            </a:r>
            <a:endParaRPr sz="400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/>
          <p:nvPr/>
        </p:nvSpPr>
        <p:spPr>
          <a:xfrm>
            <a:off x="7543800" y="0"/>
            <a:ext cx="4648200" cy="6848475"/>
          </a:xfrm>
          <a:prstGeom prst="rect">
            <a:avLst/>
          </a:prstGeom>
          <a:solidFill>
            <a:srgbClr val="C4F4FF">
              <a:alpha val="49803"/>
            </a:srgbClr>
          </a:solidFill>
          <a:ln>
            <a:noFill/>
          </a:ln>
        </p:spPr>
        <p:txBody>
          <a:bodyPr spcFirstLastPara="1" wrap="square" lIns="251975" tIns="251975" rIns="251975" bIns="2519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3"/>
          <p:cNvSpPr txBox="1">
            <a:spLocks noGrp="1"/>
          </p:cNvSpPr>
          <p:nvPr>
            <p:ph type="title"/>
          </p:nvPr>
        </p:nvSpPr>
        <p:spPr>
          <a:xfrm>
            <a:off x="839787" y="812800"/>
            <a:ext cx="5113143" cy="957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Lucida Sans"/>
              <a:buNone/>
            </a:pPr>
            <a:r>
              <a:rPr lang="sv-SE"/>
              <a:t>Innehåll</a:t>
            </a:r>
            <a:endParaRPr/>
          </a:p>
        </p:txBody>
      </p:sp>
      <p:sp>
        <p:nvSpPr>
          <p:cNvPr id="126" name="Google Shape;126;p3"/>
          <p:cNvSpPr txBox="1">
            <a:spLocks noGrp="1"/>
          </p:cNvSpPr>
          <p:nvPr>
            <p:ph type="body" idx="1"/>
          </p:nvPr>
        </p:nvSpPr>
        <p:spPr>
          <a:xfrm>
            <a:off x="839787" y="2013857"/>
            <a:ext cx="6103937" cy="3855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sv-SE" sz="1800" dirty="0"/>
              <a:t>En Design &amp; Action Plan innehåller ett antal steg och verktyg för planering av ett innovationsarbete. Vi rekommenderar att planen i huvudsak följs stegvis, men det är sannolikt att ni då och då får ”hoppa fram och tillbaka”. Några tips:</a:t>
            </a:r>
            <a:endParaRPr sz="1800" dirty="0"/>
          </a:p>
          <a:p>
            <a:pPr marL="790575" lvl="0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✔"/>
            </a:pPr>
            <a:r>
              <a:rPr lang="sv-SE" sz="1400" dirty="0"/>
              <a:t>Arbeta i team med planen! Det kan vara en projektgrupp, styrgrupp, en ledningsgrupp eller någon annan konstellation.</a:t>
            </a:r>
          </a:p>
          <a:p>
            <a:pPr marL="790575" lvl="0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✔"/>
            </a:pPr>
            <a:r>
              <a:rPr lang="sv-SE" sz="1400" dirty="0"/>
              <a:t>Det är inte säkert att alla steg i planen är relevanta i ert projekt. Hoppa över det som inte behövs!</a:t>
            </a:r>
            <a:endParaRPr sz="1400" dirty="0"/>
          </a:p>
          <a:p>
            <a:pPr marL="790575" lvl="0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✔"/>
            </a:pPr>
            <a:r>
              <a:rPr lang="sv-SE" sz="1400" dirty="0"/>
              <a:t>Det kan också vara rimligt att lägga till andra steg/verktyg, exempelvis för att förstå omvärlden bättre. Titta efter relevanta verktyg i Innovationsakademin!</a:t>
            </a:r>
            <a:endParaRPr sz="1400" dirty="0"/>
          </a:p>
          <a:p>
            <a:pPr marL="790575" lvl="0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✔"/>
            </a:pPr>
            <a:r>
              <a:rPr lang="sv-SE" sz="1400" dirty="0"/>
              <a:t>En Design &amp; Action Plan beskriver inte vad man borde göra, den beskriver vad ni ska göra!</a:t>
            </a:r>
            <a:endParaRPr sz="14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endParaRPr sz="1800" dirty="0"/>
          </a:p>
        </p:txBody>
      </p:sp>
      <p:sp>
        <p:nvSpPr>
          <p:cNvPr id="127" name="Google Shape;127;p3"/>
          <p:cNvSpPr txBox="1">
            <a:spLocks noGrp="1"/>
          </p:cNvSpPr>
          <p:nvPr>
            <p:ph type="body" idx="4294967295"/>
          </p:nvPr>
        </p:nvSpPr>
        <p:spPr>
          <a:xfrm>
            <a:off x="7673679" y="409074"/>
            <a:ext cx="3467100" cy="354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</a:pPr>
            <a:r>
              <a:rPr lang="sv-SE" sz="2400">
                <a:solidFill>
                  <a:schemeClr val="accent3"/>
                </a:solidFill>
                <a:latin typeface="Lucida Sans"/>
                <a:ea typeface="Lucida Sans"/>
                <a:cs typeface="Lucida Sans"/>
                <a:sym typeface="Lucida Sans"/>
              </a:rPr>
              <a:t>Centrala delar</a:t>
            </a:r>
            <a:endParaRPr/>
          </a:p>
        </p:txBody>
      </p:sp>
      <p:grpSp>
        <p:nvGrpSpPr>
          <p:cNvPr id="128" name="Google Shape;128;p3"/>
          <p:cNvGrpSpPr/>
          <p:nvPr/>
        </p:nvGrpSpPr>
        <p:grpSpPr>
          <a:xfrm>
            <a:off x="7765650" y="1105030"/>
            <a:ext cx="3953218" cy="719390"/>
            <a:chOff x="7765650" y="1105030"/>
            <a:chExt cx="3953218" cy="719390"/>
          </a:xfrm>
        </p:grpSpPr>
        <p:sp>
          <p:nvSpPr>
            <p:cNvPr id="129" name="Google Shape;129;p3"/>
            <p:cNvSpPr txBox="1"/>
            <p:nvPr/>
          </p:nvSpPr>
          <p:spPr>
            <a:xfrm>
              <a:off x="9096150" y="1200553"/>
              <a:ext cx="2622718" cy="48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sv-SE" sz="1800" b="0" i="0" u="none" strike="noStrike" cap="none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Initial beskrivning av utmaning och innovationskoncept</a:t>
              </a:r>
              <a:endParaRPr/>
            </a:p>
          </p:txBody>
        </p:sp>
        <p:pic>
          <p:nvPicPr>
            <p:cNvPr id="130" name="Google Shape;130;p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7765650" y="1105030"/>
              <a:ext cx="951058" cy="71939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1" name="Google Shape;131;p3"/>
          <p:cNvGrpSpPr/>
          <p:nvPr/>
        </p:nvGrpSpPr>
        <p:grpSpPr>
          <a:xfrm>
            <a:off x="7673679" y="2237267"/>
            <a:ext cx="4045189" cy="719390"/>
            <a:chOff x="7673679" y="2237267"/>
            <a:chExt cx="4045189" cy="719390"/>
          </a:xfrm>
        </p:grpSpPr>
        <p:sp>
          <p:nvSpPr>
            <p:cNvPr id="132" name="Google Shape;132;p3"/>
            <p:cNvSpPr txBox="1"/>
            <p:nvPr/>
          </p:nvSpPr>
          <p:spPr>
            <a:xfrm>
              <a:off x="9096150" y="2413763"/>
              <a:ext cx="2622718" cy="48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sv-SE" sz="1800" b="0" i="0" u="none" strike="noStrike" cap="none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Test och utveckling av konceptet</a:t>
              </a:r>
              <a:endParaRPr/>
            </a:p>
          </p:txBody>
        </p:sp>
        <p:pic>
          <p:nvPicPr>
            <p:cNvPr id="133" name="Google Shape;133;p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673679" y="2237267"/>
              <a:ext cx="1207113" cy="71939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4" name="Google Shape;134;p3"/>
          <p:cNvGrpSpPr/>
          <p:nvPr/>
        </p:nvGrpSpPr>
        <p:grpSpPr>
          <a:xfrm>
            <a:off x="7844446" y="3429000"/>
            <a:ext cx="4217397" cy="719390"/>
            <a:chOff x="7844446" y="3429000"/>
            <a:chExt cx="4217397" cy="719390"/>
          </a:xfrm>
        </p:grpSpPr>
        <p:sp>
          <p:nvSpPr>
            <p:cNvPr id="135" name="Google Shape;135;p3"/>
            <p:cNvSpPr txBox="1"/>
            <p:nvPr/>
          </p:nvSpPr>
          <p:spPr>
            <a:xfrm>
              <a:off x="9096150" y="3582078"/>
              <a:ext cx="2965693" cy="48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sv-SE" sz="1800" b="0" i="0" u="none" strike="noStrike" cap="none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Innovation Readiness och hållbarhet</a:t>
              </a:r>
              <a:endParaRPr/>
            </a:p>
          </p:txBody>
        </p:sp>
        <p:pic>
          <p:nvPicPr>
            <p:cNvPr id="136" name="Google Shape;136;p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844446" y="3429000"/>
              <a:ext cx="951058" cy="71939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7" name="Google Shape;137;p3"/>
          <p:cNvGrpSpPr/>
          <p:nvPr/>
        </p:nvGrpSpPr>
        <p:grpSpPr>
          <a:xfrm>
            <a:off x="7771287" y="4542981"/>
            <a:ext cx="3947582" cy="719390"/>
            <a:chOff x="7771287" y="4542981"/>
            <a:chExt cx="3947582" cy="719390"/>
          </a:xfrm>
        </p:grpSpPr>
        <p:sp>
          <p:nvSpPr>
            <p:cNvPr id="138" name="Google Shape;138;p3"/>
            <p:cNvSpPr txBox="1"/>
            <p:nvPr/>
          </p:nvSpPr>
          <p:spPr>
            <a:xfrm>
              <a:off x="9096150" y="4659676"/>
              <a:ext cx="2622719" cy="48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sv-SE" sz="1800" b="0" i="0" u="none" strike="noStrike" cap="none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Ett utvecklat koncept</a:t>
              </a:r>
              <a:endParaRPr/>
            </a:p>
          </p:txBody>
        </p:sp>
        <p:pic>
          <p:nvPicPr>
            <p:cNvPr id="139" name="Google Shape;139;p3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7771287" y="4542981"/>
              <a:ext cx="1024217" cy="71939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40" name="Google Shape;140;p3"/>
          <p:cNvGrpSpPr/>
          <p:nvPr/>
        </p:nvGrpSpPr>
        <p:grpSpPr>
          <a:xfrm>
            <a:off x="7624906" y="5793842"/>
            <a:ext cx="4093962" cy="579170"/>
            <a:chOff x="7624906" y="5793842"/>
            <a:chExt cx="4093962" cy="579170"/>
          </a:xfrm>
        </p:grpSpPr>
        <p:sp>
          <p:nvSpPr>
            <p:cNvPr id="141" name="Google Shape;141;p3"/>
            <p:cNvSpPr txBox="1"/>
            <p:nvPr/>
          </p:nvSpPr>
          <p:spPr>
            <a:xfrm>
              <a:off x="9096150" y="5793842"/>
              <a:ext cx="2622718" cy="48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sv-SE" sz="1800" b="0" i="0" u="none" strike="noStrike" cap="none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Vem gör vad?</a:t>
              </a:r>
              <a:endParaRPr/>
            </a:p>
          </p:txBody>
        </p:sp>
        <p:pic>
          <p:nvPicPr>
            <p:cNvPr id="142" name="Google Shape;142;p3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7624906" y="5793842"/>
              <a:ext cx="1304657" cy="57917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4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543800" y="0"/>
            <a:ext cx="46482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4"/>
          <p:cNvSpPr txBox="1">
            <a:spLocks noGrp="1"/>
          </p:cNvSpPr>
          <p:nvPr>
            <p:ph type="title"/>
          </p:nvPr>
        </p:nvSpPr>
        <p:spPr>
          <a:xfrm>
            <a:off x="839787" y="812800"/>
            <a:ext cx="5418137" cy="957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Lucida Sans"/>
              <a:buNone/>
            </a:pPr>
            <a:r>
              <a:rPr lang="sv-SE"/>
              <a:t>Utmaningar &amp; möjligheter</a:t>
            </a:r>
            <a:endParaRPr/>
          </a:p>
        </p:txBody>
      </p:sp>
      <p:sp>
        <p:nvSpPr>
          <p:cNvPr id="149" name="Google Shape;149;p4"/>
          <p:cNvSpPr txBox="1">
            <a:spLocks noGrp="1"/>
          </p:cNvSpPr>
          <p:nvPr>
            <p:ph type="body" idx="1"/>
          </p:nvPr>
        </p:nvSpPr>
        <p:spPr>
          <a:xfrm>
            <a:off x="839787" y="1770743"/>
            <a:ext cx="5541962" cy="4491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sv-SE" sz="2000" dirty="0"/>
              <a:t>Utmaningen</a:t>
            </a: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lang="sv-SE" dirty="0"/>
              <a:t>Beskriv den utmaning er innovation ska möta</a:t>
            </a: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endParaRPr sz="1800" dirty="0"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sv-SE" sz="2000" dirty="0"/>
              <a:t>Bedömning av påverkan (</a:t>
            </a:r>
            <a:r>
              <a:rPr lang="sv-SE" sz="2000" dirty="0" err="1"/>
              <a:t>impact</a:t>
            </a:r>
            <a:r>
              <a:rPr lang="sv-SE" sz="2000" dirty="0"/>
              <a:t>)</a:t>
            </a:r>
            <a:endParaRPr sz="2000" dirty="0"/>
          </a:p>
          <a:p>
            <a:pPr marL="457200" lvl="1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lang="sv-SE" dirty="0"/>
              <a:t>Hur stor nytta kan er innovation göra? Ge exempel! Försök kvantifiera (exempelvis i potential när det gäller minskade utsläpp, minskad materialåtgång etc.).</a:t>
            </a: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endParaRPr sz="1800" dirty="0"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sv-SE" sz="2000" dirty="0"/>
              <a:t>Innovationskonceptet</a:t>
            </a:r>
            <a:endParaRPr sz="2000" dirty="0"/>
          </a:p>
          <a:p>
            <a:pPr marL="457200" lvl="1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lang="sv-SE" dirty="0"/>
              <a:t>Hur ser ert initiala koncept ut? Beskriv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r>
              <a:rPr lang="sv-SE" dirty="0"/>
              <a:t>Er lösning på utmaningen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r>
              <a:rPr lang="sv-SE" dirty="0"/>
              <a:t>Initiala tankar om hur implementering ska ske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r>
              <a:rPr lang="sv-SE" dirty="0"/>
              <a:t>Vilka är intressenterna och hur ser deras intressen ut?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r>
              <a:rPr lang="sv-SE" dirty="0"/>
              <a:t>Vad vinner de olika intressenterna på er lösning?</a:t>
            </a: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endParaRPr sz="1800" dirty="0"/>
          </a:p>
          <a:p>
            <a:pPr marL="45720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endParaRPr sz="1800" b="1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5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543800" y="0"/>
            <a:ext cx="46482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5"/>
          <p:cNvSpPr txBox="1">
            <a:spLocks noGrp="1"/>
          </p:cNvSpPr>
          <p:nvPr>
            <p:ph type="title"/>
          </p:nvPr>
        </p:nvSpPr>
        <p:spPr>
          <a:xfrm>
            <a:off x="839788" y="812800"/>
            <a:ext cx="4457926" cy="957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Lucida Sans"/>
              <a:buNone/>
            </a:pPr>
            <a:r>
              <a:rPr lang="sv-SE"/>
              <a:t>Test och utveckling av konceptet</a:t>
            </a:r>
            <a:endParaRPr/>
          </a:p>
        </p:txBody>
      </p:sp>
      <p:sp>
        <p:nvSpPr>
          <p:cNvPr id="156" name="Google Shape;156;p5"/>
          <p:cNvSpPr txBox="1">
            <a:spLocks noGrp="1"/>
          </p:cNvSpPr>
          <p:nvPr>
            <p:ph type="body" idx="1"/>
          </p:nvPr>
        </p:nvSpPr>
        <p:spPr>
          <a:xfrm>
            <a:off x="839788" y="2013857"/>
            <a:ext cx="5942012" cy="3855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sv-SE" sz="2800"/>
              <a:t>Nätverk och ekosystem</a:t>
            </a: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sv-SE" sz="2800"/>
              <a:t>V</a:t>
            </a:r>
            <a:r>
              <a:rPr lang="sv-SE" sz="2000"/>
              <a:t>ilka behövs för att vårt koncept ska kunna implementeras? Roller och ansvar? Vilka måste vi ”vinna” för konceptet – internt och externt? Vem kontaktar?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sv-SE" sz="2800"/>
              <a:t>V</a:t>
            </a:r>
            <a:r>
              <a:rPr lang="sv-SE" sz="2000"/>
              <a:t>ilka kan ge ytterligare stöd? Vem kontaktar?</a:t>
            </a:r>
            <a:endParaRPr/>
          </a:p>
          <a:p>
            <a:pPr marL="285750" lvl="0" indent="-15875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</a:pPr>
            <a:endParaRPr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6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543800" y="0"/>
            <a:ext cx="46482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6"/>
          <p:cNvSpPr txBox="1">
            <a:spLocks noGrp="1"/>
          </p:cNvSpPr>
          <p:nvPr>
            <p:ph type="title"/>
          </p:nvPr>
        </p:nvSpPr>
        <p:spPr>
          <a:xfrm>
            <a:off x="839788" y="812800"/>
            <a:ext cx="4457926" cy="957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Lucida Sans"/>
              <a:buNone/>
            </a:pPr>
            <a:r>
              <a:rPr lang="sv-SE"/>
              <a:t>Test och utveckling av konceptet</a:t>
            </a:r>
            <a:endParaRPr/>
          </a:p>
        </p:txBody>
      </p:sp>
      <p:sp>
        <p:nvSpPr>
          <p:cNvPr id="163" name="Google Shape;163;p6"/>
          <p:cNvSpPr txBox="1">
            <a:spLocks noGrp="1"/>
          </p:cNvSpPr>
          <p:nvPr>
            <p:ph type="body" idx="1"/>
          </p:nvPr>
        </p:nvSpPr>
        <p:spPr>
          <a:xfrm>
            <a:off x="839788" y="2013857"/>
            <a:ext cx="5942012" cy="3855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sv-SE" sz="2800"/>
              <a:t>Är konceptet unikt, användbart och producerbart?</a:t>
            </a: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sv-SE" sz="2800"/>
              <a:t>K</a:t>
            </a:r>
            <a:r>
              <a:rPr lang="sv-SE" sz="2000"/>
              <a:t>reativitetsutvärdering. Är konceptet: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sv-SE" sz="2000"/>
              <a:t>Unikt?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sv-SE" sz="2000"/>
              <a:t>Värdefullt för användare/samhälle?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sv-SE" sz="2000"/>
              <a:t>Producerbart?</a:t>
            </a:r>
            <a:endParaRPr/>
          </a:p>
          <a:p>
            <a:pPr marL="285750" lvl="0" indent="-15875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</a:pPr>
            <a:endParaRPr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7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543800" y="0"/>
            <a:ext cx="46482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7"/>
          <p:cNvSpPr txBox="1">
            <a:spLocks noGrp="1"/>
          </p:cNvSpPr>
          <p:nvPr>
            <p:ph type="title"/>
          </p:nvPr>
        </p:nvSpPr>
        <p:spPr>
          <a:xfrm>
            <a:off x="839788" y="812800"/>
            <a:ext cx="4457926" cy="957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Lucida Sans"/>
              <a:buNone/>
            </a:pPr>
            <a:r>
              <a:rPr lang="sv-SE"/>
              <a:t>Test och utveckling av konceptet</a:t>
            </a:r>
            <a:endParaRPr/>
          </a:p>
        </p:txBody>
      </p:sp>
      <p:sp>
        <p:nvSpPr>
          <p:cNvPr id="170" name="Google Shape;170;p7"/>
          <p:cNvSpPr txBox="1">
            <a:spLocks noGrp="1"/>
          </p:cNvSpPr>
          <p:nvPr>
            <p:ph type="body" idx="1"/>
          </p:nvPr>
        </p:nvSpPr>
        <p:spPr>
          <a:xfrm>
            <a:off x="839788" y="2013857"/>
            <a:ext cx="5942012" cy="3855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sv-SE" sz="2800"/>
              <a:t>Är konceptet unikt, användbart och producerbart?</a:t>
            </a: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sv-SE" sz="2800"/>
              <a:t>A</a:t>
            </a:r>
            <a:r>
              <a:rPr lang="sv-SE" sz="2000"/>
              <a:t>ffärsperspektiv: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sv-SE" sz="2000"/>
              <a:t>Hur passar konceptet in i affärsportföljerna hos de intressenter som behöver involveras?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sv-SE" sz="2000"/>
              <a:t>Har vi/kan vi skaffa den tekniska kompetens som behövs för att utveckla och implementera konceptet?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sv-SE" sz="2000"/>
              <a:t>Fungerar konceptet på de marknader som intressenterna finns på? Kan det bli lönsamt? För vem?</a:t>
            </a:r>
            <a:endParaRPr/>
          </a:p>
          <a:p>
            <a:pPr marL="285750" lvl="0" indent="-15875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</a:pPr>
            <a:endParaRPr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8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543800" y="0"/>
            <a:ext cx="46482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8"/>
          <p:cNvSpPr txBox="1">
            <a:spLocks noGrp="1"/>
          </p:cNvSpPr>
          <p:nvPr>
            <p:ph type="title"/>
          </p:nvPr>
        </p:nvSpPr>
        <p:spPr>
          <a:xfrm>
            <a:off x="839788" y="812800"/>
            <a:ext cx="4457926" cy="957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Lucida Sans"/>
              <a:buNone/>
            </a:pPr>
            <a:r>
              <a:rPr lang="sv-SE"/>
              <a:t>Test och utveckling av konceptet</a:t>
            </a:r>
            <a:endParaRPr/>
          </a:p>
        </p:txBody>
      </p:sp>
      <p:sp>
        <p:nvSpPr>
          <p:cNvPr id="177" name="Google Shape;177;p8"/>
          <p:cNvSpPr txBox="1">
            <a:spLocks noGrp="1"/>
          </p:cNvSpPr>
          <p:nvPr>
            <p:ph type="body" idx="1"/>
          </p:nvPr>
        </p:nvSpPr>
        <p:spPr>
          <a:xfrm>
            <a:off x="839788" y="2013857"/>
            <a:ext cx="5942012" cy="3855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sv-SE" sz="2800"/>
              <a:t>Fler utvärderingsfrågor:</a:t>
            </a:r>
            <a:endParaRPr sz="2000"/>
          </a:p>
          <a:p>
            <a:pPr marL="285750" lvl="0" indent="-28575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✔"/>
            </a:pPr>
            <a:r>
              <a:rPr lang="sv-SE" sz="2000"/>
              <a:t>Vilka risker kan vi identifiera?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✔"/>
            </a:pPr>
            <a:r>
              <a:rPr lang="sv-SE" sz="2000"/>
              <a:t>Har vi förmåga att implementera, underhålla och uppgradera konceptet?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✔"/>
            </a:pPr>
            <a:r>
              <a:rPr lang="sv-SE" sz="2000"/>
              <a:t>Behöver vi/kan vi bygga de sälj- och servicekanaler som kommer att behövas?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✔"/>
            </a:pPr>
            <a:r>
              <a:rPr lang="sv-SE" sz="2000"/>
              <a:t>Är konceptet unikt? Får vi en fördel av att vara först? Är idéerna lätta eller svåra att kopiera? Är det ett problem eller en fördel om konceptet är lätt att kopiera?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9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543800" y="0"/>
            <a:ext cx="46482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9"/>
          <p:cNvSpPr txBox="1">
            <a:spLocks noGrp="1"/>
          </p:cNvSpPr>
          <p:nvPr>
            <p:ph type="title"/>
          </p:nvPr>
        </p:nvSpPr>
        <p:spPr>
          <a:xfrm>
            <a:off x="839788" y="812800"/>
            <a:ext cx="4457926" cy="957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300"/>
              <a:buFont typeface="Lucida Sans"/>
              <a:buNone/>
            </a:pPr>
            <a:r>
              <a:rPr lang="sv-SE"/>
              <a:t>Test och utveckling av konceptet</a:t>
            </a:r>
            <a:endParaRPr/>
          </a:p>
        </p:txBody>
      </p:sp>
      <p:sp>
        <p:nvSpPr>
          <p:cNvPr id="184" name="Google Shape;184;p9"/>
          <p:cNvSpPr txBox="1">
            <a:spLocks noGrp="1"/>
          </p:cNvSpPr>
          <p:nvPr>
            <p:ph type="body" idx="1"/>
          </p:nvPr>
        </p:nvSpPr>
        <p:spPr>
          <a:xfrm>
            <a:off x="839788" y="2013857"/>
            <a:ext cx="5942012" cy="3855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sv-SE" sz="2800"/>
              <a:t>Fler utvärderingsfrågor:</a:t>
            </a:r>
            <a:endParaRPr sz="2000"/>
          </a:p>
          <a:p>
            <a:pPr marL="285750" lvl="0" indent="-28575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✔"/>
            </a:pPr>
            <a:r>
              <a:rPr lang="sv-SE" sz="2000"/>
              <a:t>Är detta en ”game changer”? Skapas nya relationer mellan kunder, leverantörer, konkurrenter, substitut, nya aktörer?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✔"/>
            </a:pPr>
            <a:r>
              <a:rPr lang="sv-SE" sz="2000"/>
              <a:t>Är detta en enskild innovation eller är det på system- eller plattformsnivå?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✔"/>
            </a:pPr>
            <a:r>
              <a:rPr lang="sv-SE" sz="2000"/>
              <a:t>Har vi en modell för utveckling och implementering?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✔"/>
            </a:pPr>
            <a:r>
              <a:rPr lang="sv-SE" sz="2000"/>
              <a:t>Hur finansierar vi konceptutvecklingen?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ark_infra">
  <a:themeElements>
    <a:clrScheme name="Custom 48">
      <a:dk1>
        <a:srgbClr val="000000"/>
      </a:dk1>
      <a:lt1>
        <a:srgbClr val="FFFFFF"/>
      </a:lt1>
      <a:dk2>
        <a:srgbClr val="9B9B9B"/>
      </a:dk2>
      <a:lt2>
        <a:srgbClr val="E6E6E6"/>
      </a:lt2>
      <a:accent1>
        <a:srgbClr val="203349"/>
      </a:accent1>
      <a:accent2>
        <a:srgbClr val="60C981"/>
      </a:accent2>
      <a:accent3>
        <a:srgbClr val="FFD55D"/>
      </a:accent3>
      <a:accent4>
        <a:srgbClr val="006C6B"/>
      </a:accent4>
      <a:accent5>
        <a:srgbClr val="00B0DB"/>
      </a:accent5>
      <a:accent6>
        <a:srgbClr val="9A9A9A"/>
      </a:accent6>
      <a:hlink>
        <a:srgbClr val="006C6B"/>
      </a:hlink>
      <a:folHlink>
        <a:srgbClr val="016B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805</Words>
  <Application>Microsoft Office PowerPoint</Application>
  <PresentationFormat>Bredbild</PresentationFormat>
  <Paragraphs>90</Paragraphs>
  <Slides>14</Slides>
  <Notes>13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20" baseType="lpstr">
      <vt:lpstr>Arial</vt:lpstr>
      <vt:lpstr>Calibri</vt:lpstr>
      <vt:lpstr>Georgia</vt:lpstr>
      <vt:lpstr>Lucida Sans</vt:lpstr>
      <vt:lpstr>Noto Sans Symbols</vt:lpstr>
      <vt:lpstr>Dark_infra</vt:lpstr>
      <vt:lpstr>Design &amp; Action Plan</vt:lpstr>
      <vt:lpstr>Bruksanvisning </vt:lpstr>
      <vt:lpstr>Innehåll</vt:lpstr>
      <vt:lpstr>Utmaningar &amp; möjligheter</vt:lpstr>
      <vt:lpstr>Test och utveckling av konceptet</vt:lpstr>
      <vt:lpstr>Test och utveckling av konceptet</vt:lpstr>
      <vt:lpstr>Test och utveckling av konceptet</vt:lpstr>
      <vt:lpstr>Test och utveckling av konceptet</vt:lpstr>
      <vt:lpstr>Test och utveckling av konceptet</vt:lpstr>
      <vt:lpstr>Innovation Readiness och hållbarhet</vt:lpstr>
      <vt:lpstr>PowerPoint-presentation</vt:lpstr>
      <vt:lpstr>Tidplan: en färskvara som ska uppdateras månadsvis!</vt:lpstr>
      <vt:lpstr>Vem gör vad? Plan och roller</vt:lpstr>
      <vt:lpstr>Lycka till!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&amp; Action Plan</dc:title>
  <dc:creator>Fredrick Lekarp</dc:creator>
  <cp:lastModifiedBy>Lisa Johnsson</cp:lastModifiedBy>
  <cp:revision>1</cp:revision>
  <dcterms:created xsi:type="dcterms:W3CDTF">2022-06-05T23:03:43Z</dcterms:created>
  <dcterms:modified xsi:type="dcterms:W3CDTF">2022-10-03T09:06:13Z</dcterms:modified>
</cp:coreProperties>
</file>