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13" r:id="rId2"/>
    <p:sldId id="314" r:id="rId3"/>
    <p:sldId id="318" r:id="rId4"/>
    <p:sldId id="315"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C96EA-1C2C-47EE-AADB-C6220CC74D88}" v="4" dt="2022-09-21T19:40:05.050"/>
  </p1510:revLst>
</p1510:revInfo>
</file>

<file path=ppt/tableStyles.xml><?xml version="1.0" encoding="utf-8"?>
<a:tblStyleLst xmlns:a="http://schemas.openxmlformats.org/drawingml/2006/main" def="{5C22544A-7EE6-4342-B048-85BDC9FD1C3A}">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Mörkt format 1 - Dekorfär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323" autoAdjust="0"/>
  </p:normalViewPr>
  <p:slideViewPr>
    <p:cSldViewPr snapToGrid="0">
      <p:cViewPr varScale="1">
        <p:scale>
          <a:sx n="84" d="100"/>
          <a:sy n="84" d="100"/>
        </p:scale>
        <p:origin x="15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5B97B-8250-4620-8247-8D12BD7D3172}" type="datetimeFigureOut">
              <a:rPr lang="sv-SE" smtClean="0"/>
              <a:t>2023-07-21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0460D-A56F-4533-9CD5-7F61E28913C1}" type="slidenum">
              <a:rPr lang="sv-SE" smtClean="0"/>
              <a:t>‹#›</a:t>
            </a:fld>
            <a:endParaRPr lang="sv-SE"/>
          </a:p>
        </p:txBody>
      </p:sp>
    </p:spTree>
    <p:extLst>
      <p:ext uri="{BB962C8B-B14F-4D97-AF65-F5344CB8AC3E}">
        <p14:creationId xmlns:p14="http://schemas.microsoft.com/office/powerpoint/2010/main" val="3600191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5"/>
        <p:cNvGrpSpPr/>
        <p:nvPr/>
      </p:nvGrpSpPr>
      <p:grpSpPr>
        <a:xfrm>
          <a:off x="0" y="0"/>
          <a:ext cx="0" cy="0"/>
          <a:chOff x="0" y="0"/>
          <a:chExt cx="0" cy="0"/>
        </a:xfrm>
      </p:grpSpPr>
      <p:sp>
        <p:nvSpPr>
          <p:cNvPr id="866" name="Google Shape;866;p40:notes"/>
          <p:cNvSpPr>
            <a:spLocks noGrp="1" noRot="1" noChangeAspect="1"/>
          </p:cNvSpPr>
          <p:nvPr>
            <p:ph type="sldImg" idx="2"/>
          </p:nvPr>
        </p:nvSpPr>
        <p:spPr>
          <a:xfrm>
            <a:off x="138113" y="1347788"/>
            <a:ext cx="6462712" cy="36369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7" name="Google Shape;867;p40:notes"/>
          <p:cNvSpPr txBox="1">
            <a:spLocks noGrp="1"/>
          </p:cNvSpPr>
          <p:nvPr>
            <p:ph type="body" idx="1"/>
          </p:nvPr>
        </p:nvSpPr>
        <p:spPr>
          <a:xfrm>
            <a:off x="673474" y="5186464"/>
            <a:ext cx="5390934" cy="424362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868" name="Google Shape;868;p40:notes"/>
          <p:cNvSpPr txBox="1">
            <a:spLocks noGrp="1"/>
          </p:cNvSpPr>
          <p:nvPr>
            <p:ph type="sldNum" idx="12"/>
          </p:nvPr>
        </p:nvSpPr>
        <p:spPr>
          <a:xfrm>
            <a:off x="3815825" y="10238482"/>
            <a:ext cx="2920483" cy="539503"/>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sv-SE"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p4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5" name="Google Shape;875;p4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42:notes"/>
          <p:cNvSpPr>
            <a:spLocks noGrp="1" noRot="1" noChangeAspect="1"/>
          </p:cNvSpPr>
          <p:nvPr>
            <p:ph type="sldImg" idx="2"/>
          </p:nvPr>
        </p:nvSpPr>
        <p:spPr>
          <a:xfrm>
            <a:off x="173038" y="514350"/>
            <a:ext cx="3090862" cy="1739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3" name="Google Shape;883;p42:notes"/>
          <p:cNvSpPr txBox="1">
            <a:spLocks noGrp="1"/>
          </p:cNvSpPr>
          <p:nvPr>
            <p:ph type="body" idx="1"/>
          </p:nvPr>
        </p:nvSpPr>
        <p:spPr>
          <a:xfrm>
            <a:off x="305403" y="2394990"/>
            <a:ext cx="8413354" cy="45379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884" name="Google Shape;884;p42:notes"/>
          <p:cNvSpPr txBox="1">
            <a:spLocks noGrp="1"/>
          </p:cNvSpPr>
          <p:nvPr>
            <p:ph type="sldNum" idx="12"/>
          </p:nvPr>
        </p:nvSpPr>
        <p:spPr>
          <a:xfrm>
            <a:off x="5133924" y="7072569"/>
            <a:ext cx="3927546" cy="3736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Times New Roman"/>
              <a:buNone/>
              <a:tabLst/>
              <a:defRPr/>
            </a:pPr>
            <a:fld id="{00000000-1234-1234-1234-123412341234}" type="slidenum">
              <a:rPr kumimoji="0" lang="sv-SE"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Pts val="1200"/>
                <a:buFont typeface="Times New Roman"/>
                <a:buNone/>
                <a:tabLst/>
                <a:defRPr/>
              </a:pPr>
              <a:t>4</a:t>
            </a:fld>
            <a:endParaRPr kumimoji="0"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dirty="0"/>
              <a:t>Click to edit Master title style</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2023-07-21</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269258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72027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137168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793061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ubrik och innehåll">
  <p:cSld name="Rubrik och innehåll">
    <p:spTree>
      <p:nvGrpSpPr>
        <p:cNvPr id="1" name="Shape 13"/>
        <p:cNvGrpSpPr/>
        <p:nvPr/>
      </p:nvGrpSpPr>
      <p:grpSpPr>
        <a:xfrm>
          <a:off x="0" y="0"/>
          <a:ext cx="0" cy="0"/>
          <a:chOff x="0" y="0"/>
          <a:chExt cx="0" cy="0"/>
        </a:xfrm>
      </p:grpSpPr>
      <p:sp>
        <p:nvSpPr>
          <p:cNvPr id="14" name="Google Shape;14;p4"/>
          <p:cNvSpPr>
            <a:spLocks noGrp="1"/>
          </p:cNvSpPr>
          <p:nvPr>
            <p:ph type="pic" idx="2"/>
          </p:nvPr>
        </p:nvSpPr>
        <p:spPr>
          <a:xfrm>
            <a:off x="1" y="0"/>
            <a:ext cx="4223791" cy="6858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R="0" lvl="1" algn="l" rtl="0">
              <a:lnSpc>
                <a:spcPct val="90000"/>
              </a:lnSpc>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R="0" lvl="6"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R="0" lvl="7"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R="0" lvl="8" algn="l" rtl="0">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4"/>
          <p:cNvSpPr txBox="1">
            <a:spLocks noGrp="1"/>
          </p:cNvSpPr>
          <p:nvPr>
            <p:ph type="body" idx="1"/>
          </p:nvPr>
        </p:nvSpPr>
        <p:spPr>
          <a:xfrm>
            <a:off x="5375920" y="836712"/>
            <a:ext cx="6289031" cy="4968776"/>
          </a:xfrm>
          <a:prstGeom prst="rect">
            <a:avLst/>
          </a:prstGeom>
          <a:noFill/>
          <a:ln>
            <a:noFill/>
          </a:ln>
        </p:spPr>
        <p:txBody>
          <a:bodyPr spcFirstLastPara="1" wrap="square" lIns="91425" tIns="45700" rIns="91425" bIns="45700" anchor="t" anchorCtr="0">
            <a:noAutofit/>
          </a:bodyPr>
          <a:lstStyle>
            <a:lvl1pPr marL="457200" marR="0" lvl="0" indent="-381000" algn="l">
              <a:lnSpc>
                <a:spcPct val="90000"/>
              </a:lnSpc>
              <a:spcBef>
                <a:spcPts val="480"/>
              </a:spcBef>
              <a:spcAft>
                <a:spcPts val="0"/>
              </a:spcAft>
              <a:buClr>
                <a:srgbClr val="7C2342"/>
              </a:buClr>
              <a:buSzPts val="2400"/>
              <a:buFont typeface="Noto Sans Symbols"/>
              <a:buChar char="▪"/>
              <a:defRPr sz="2400" b="0" i="0" u="none" strike="noStrike" cap="none">
                <a:solidFill>
                  <a:schemeClr val="dk1"/>
                </a:solidFill>
                <a:latin typeface="Lato"/>
                <a:ea typeface="Lato"/>
                <a:cs typeface="Lato"/>
                <a:sym typeface="Lato"/>
              </a:defRPr>
            </a:lvl1pPr>
            <a:lvl2pPr marL="914400" marR="0" lvl="1" indent="-355600" algn="l">
              <a:lnSpc>
                <a:spcPct val="90000"/>
              </a:lnSpc>
              <a:spcBef>
                <a:spcPts val="400"/>
              </a:spcBef>
              <a:spcAft>
                <a:spcPts val="0"/>
              </a:spcAft>
              <a:buClr>
                <a:srgbClr val="72245A"/>
              </a:buClr>
              <a:buSzPts val="2000"/>
              <a:buFont typeface="Lato"/>
              <a:buChar char="–"/>
              <a:defRPr sz="2000" b="0" i="0" u="none" strike="noStrike" cap="none">
                <a:solidFill>
                  <a:schemeClr val="dk1"/>
                </a:solidFill>
                <a:latin typeface="Lato"/>
                <a:ea typeface="Lato"/>
                <a:cs typeface="Lato"/>
                <a:sym typeface="Lato"/>
              </a:defRPr>
            </a:lvl2pPr>
            <a:lvl3pPr marL="1371600" marR="0" lvl="2" indent="-381000" algn="l">
              <a:lnSpc>
                <a:spcPct val="90000"/>
              </a:lnSpc>
              <a:spcBef>
                <a:spcPts val="480"/>
              </a:spcBef>
              <a:spcAft>
                <a:spcPts val="0"/>
              </a:spcAft>
              <a:buClr>
                <a:schemeClr val="dk1"/>
              </a:buClr>
              <a:buSzPts val="2400"/>
              <a:buFont typeface="Lato"/>
              <a:buChar char="•"/>
              <a:defRPr sz="2400" b="0" i="0" u="none" strike="noStrike" cap="none">
                <a:solidFill>
                  <a:schemeClr val="dk1"/>
                </a:solidFill>
                <a:latin typeface="Lato"/>
                <a:ea typeface="Lato"/>
                <a:cs typeface="Lato"/>
                <a:sym typeface="Lato"/>
              </a:defRPr>
            </a:lvl3pPr>
            <a:lvl4pPr marL="1828800" marR="0" lvl="3" indent="-355600" algn="l">
              <a:lnSpc>
                <a:spcPct val="90000"/>
              </a:lnSpc>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4pPr>
            <a:lvl5pPr marL="2286000" marR="0" lvl="4" indent="-355600" algn="l">
              <a:lnSpc>
                <a:spcPct val="90000"/>
              </a:lnSpc>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5pPr>
            <a:lvl6pPr marL="2743200" marR="0" lvl="5" indent="-355600" algn="l">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a:lnSpc>
                <a:spcPct val="9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4"/>
          <p:cNvSpPr txBox="1">
            <a:spLocks noGrp="1"/>
          </p:cNvSpPr>
          <p:nvPr>
            <p:ph type="title"/>
          </p:nvPr>
        </p:nvSpPr>
        <p:spPr>
          <a:xfrm>
            <a:off x="344158" y="3923493"/>
            <a:ext cx="3820683" cy="1143000"/>
          </a:xfrm>
          <a:prstGeom prst="rect">
            <a:avLst/>
          </a:prstGeom>
          <a:noFill/>
          <a:ln>
            <a:noFill/>
          </a:ln>
        </p:spPr>
        <p:txBody>
          <a:bodyPr spcFirstLastPara="1" wrap="square" lIns="91425" tIns="45700" rIns="91425" bIns="45700" anchor="b" anchorCtr="0">
            <a:noAutofit/>
          </a:bodyPr>
          <a:lstStyle>
            <a:lvl1pPr marR="0" lvl="0" algn="l">
              <a:lnSpc>
                <a:spcPct val="90000"/>
              </a:lnSpc>
              <a:spcBef>
                <a:spcPts val="0"/>
              </a:spcBef>
              <a:spcAft>
                <a:spcPts val="0"/>
              </a:spcAft>
              <a:buClr>
                <a:srgbClr val="5C9474"/>
              </a:buClr>
              <a:buSzPts val="1400"/>
              <a:buFont typeface="Arial"/>
              <a:buNone/>
              <a:defRPr sz="3200" b="0" i="0" u="none" strike="noStrike" cap="none">
                <a:solidFill>
                  <a:srgbClr val="5C9474"/>
                </a:solidFill>
                <a:latin typeface="Arial"/>
                <a:ea typeface="Arial"/>
                <a:cs typeface="Arial"/>
                <a:sym typeface="Arial"/>
              </a:defRPr>
            </a:lvl1pPr>
            <a:lvl2pPr marR="0" lvl="1"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2pPr>
            <a:lvl3pPr marR="0" lvl="2"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3pPr>
            <a:lvl4pPr marR="0" lvl="3"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4pPr>
            <a:lvl5pPr marR="0" lvl="4"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5pPr>
            <a:lvl6pPr marR="0" lvl="5"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6pPr>
            <a:lvl7pPr marR="0" lvl="6"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7pPr>
            <a:lvl8pPr marR="0" lvl="7"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8pPr>
            <a:lvl9pPr marR="0" lvl="8" algn="ctr">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2844045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Rubrik och innehåll">
  <p:cSld name="2_Rubrik och innehåll">
    <p:spTree>
      <p:nvGrpSpPr>
        <p:cNvPr id="1" name="Shape 14"/>
        <p:cNvGrpSpPr/>
        <p:nvPr/>
      </p:nvGrpSpPr>
      <p:grpSpPr>
        <a:xfrm>
          <a:off x="0" y="0"/>
          <a:ext cx="0" cy="0"/>
          <a:chOff x="0" y="0"/>
          <a:chExt cx="0" cy="0"/>
        </a:xfrm>
      </p:grpSpPr>
      <p:sp>
        <p:nvSpPr>
          <p:cNvPr id="15" name="Google Shape;15;p28"/>
          <p:cNvSpPr>
            <a:spLocks noGrp="1"/>
          </p:cNvSpPr>
          <p:nvPr>
            <p:ph type="pic" idx="2"/>
          </p:nvPr>
        </p:nvSpPr>
        <p:spPr>
          <a:xfrm>
            <a:off x="13792" y="4920004"/>
            <a:ext cx="12192000" cy="1916832"/>
          </a:xfrm>
          <a:prstGeom prst="rect">
            <a:avLst/>
          </a:prstGeom>
          <a:noFill/>
          <a:ln>
            <a:noFill/>
          </a:ln>
        </p:spPr>
      </p:sp>
      <p:sp>
        <p:nvSpPr>
          <p:cNvPr id="16" name="Google Shape;16;p28"/>
          <p:cNvSpPr txBox="1">
            <a:spLocks noGrp="1"/>
          </p:cNvSpPr>
          <p:nvPr>
            <p:ph type="title"/>
          </p:nvPr>
        </p:nvSpPr>
        <p:spPr>
          <a:xfrm>
            <a:off x="623392" y="332656"/>
            <a:ext cx="6984776" cy="93610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3200" b="0" i="0" u="none" strike="noStrike" cap="none">
                <a:solidFill>
                  <a:srgbClr val="72245A"/>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cxnSp>
        <p:nvCxnSpPr>
          <p:cNvPr id="17" name="Google Shape;17;p28"/>
          <p:cNvCxnSpPr/>
          <p:nvPr/>
        </p:nvCxnSpPr>
        <p:spPr>
          <a:xfrm rot="10800000" flipH="1">
            <a:off x="719403" y="1340768"/>
            <a:ext cx="1344149" cy="1"/>
          </a:xfrm>
          <a:prstGeom prst="straightConnector1">
            <a:avLst/>
          </a:prstGeom>
          <a:noFill/>
          <a:ln w="38100" cap="flat" cmpd="sng">
            <a:solidFill>
              <a:srgbClr val="5C9474"/>
            </a:solidFill>
            <a:prstDash val="solid"/>
            <a:round/>
            <a:headEnd type="none" w="sm" len="sm"/>
            <a:tailEnd type="none" w="sm" len="sm"/>
          </a:ln>
        </p:spPr>
      </p:cxnSp>
      <p:sp>
        <p:nvSpPr>
          <p:cNvPr id="19" name="Google Shape;19;p28"/>
          <p:cNvSpPr txBox="1">
            <a:spLocks noGrp="1"/>
          </p:cNvSpPr>
          <p:nvPr>
            <p:ph type="body" idx="1"/>
          </p:nvPr>
        </p:nvSpPr>
        <p:spPr>
          <a:xfrm>
            <a:off x="1631504" y="1772816"/>
            <a:ext cx="8496944" cy="2520277"/>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7C2342"/>
              </a:buClr>
              <a:buSzPts val="2000"/>
              <a:buFont typeface="Noto Sans Symbols"/>
              <a:buChar char="▪"/>
              <a:defRPr sz="2000" b="0" i="0" u="none" strike="noStrike" cap="none">
                <a:solidFill>
                  <a:schemeClr val="dk1"/>
                </a:solidFill>
                <a:latin typeface="Lato"/>
                <a:ea typeface="Lato"/>
                <a:cs typeface="Lato"/>
                <a:sym typeface="Lato"/>
              </a:defRPr>
            </a:lvl1pPr>
            <a:lvl2pPr marL="914400" marR="0" lvl="1" indent="-342900" algn="l" rtl="0">
              <a:spcBef>
                <a:spcPts val="360"/>
              </a:spcBef>
              <a:spcAft>
                <a:spcPts val="0"/>
              </a:spcAft>
              <a:buClr>
                <a:srgbClr val="72245A"/>
              </a:buClr>
              <a:buSzPts val="1800"/>
              <a:buFont typeface="Lato"/>
              <a:buChar char="–"/>
              <a:defRPr sz="1800" b="0" i="0" u="none" strike="noStrike" cap="none">
                <a:solidFill>
                  <a:schemeClr val="dk1"/>
                </a:solidFill>
                <a:latin typeface="Lato"/>
                <a:ea typeface="Lato"/>
                <a:cs typeface="Lato"/>
                <a:sym typeface="Lato"/>
              </a:defRPr>
            </a:lvl2pPr>
            <a:lvl3pPr marL="1371600" marR="0" lvl="2" indent="-381000" algn="l" rtl="0">
              <a:spcBef>
                <a:spcPts val="480"/>
              </a:spcBef>
              <a:spcAft>
                <a:spcPts val="0"/>
              </a:spcAft>
              <a:buClr>
                <a:schemeClr val="dk1"/>
              </a:buClr>
              <a:buSzPts val="2400"/>
              <a:buFont typeface="Lato"/>
              <a:buChar char="•"/>
              <a:defRPr sz="2400" b="0" i="0" u="none" strike="noStrike" cap="none">
                <a:solidFill>
                  <a:schemeClr val="dk1"/>
                </a:solidFill>
                <a:latin typeface="Lato"/>
                <a:ea typeface="Lato"/>
                <a:cs typeface="Lato"/>
                <a:sym typeface="Lato"/>
              </a:defRPr>
            </a:lvl3pPr>
            <a:lvl4pPr marL="1828800" marR="0" lvl="3" indent="-355600" algn="l" rtl="0">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4pPr>
            <a:lvl5pPr marL="2286000" marR="0" lvl="4" indent="-355600" algn="l" rtl="0">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1389244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4_Rubrik och innehåll">
  <p:cSld name="4_Rubrik och innehåll">
    <p:spTree>
      <p:nvGrpSpPr>
        <p:cNvPr id="1" name="Shape 91"/>
        <p:cNvGrpSpPr/>
        <p:nvPr/>
      </p:nvGrpSpPr>
      <p:grpSpPr>
        <a:xfrm>
          <a:off x="0" y="0"/>
          <a:ext cx="0" cy="0"/>
          <a:chOff x="0" y="0"/>
          <a:chExt cx="0" cy="0"/>
        </a:xfrm>
      </p:grpSpPr>
      <p:sp>
        <p:nvSpPr>
          <p:cNvPr id="92" name="Google Shape;92;p95"/>
          <p:cNvSpPr txBox="1">
            <a:spLocks noGrp="1"/>
          </p:cNvSpPr>
          <p:nvPr>
            <p:ph type="body" idx="1"/>
          </p:nvPr>
        </p:nvSpPr>
        <p:spPr>
          <a:xfrm>
            <a:off x="1631504" y="2132856"/>
            <a:ext cx="8496944" cy="3672408"/>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rgbClr val="7C2342"/>
              </a:buClr>
              <a:buSzPts val="2000"/>
              <a:buFont typeface="Noto Sans Symbols"/>
              <a:buChar char="▪"/>
              <a:defRPr sz="2000" b="0" i="0" u="none" strike="noStrike" cap="none">
                <a:solidFill>
                  <a:schemeClr val="dk1"/>
                </a:solidFill>
                <a:latin typeface="Lato"/>
                <a:ea typeface="Lato"/>
                <a:cs typeface="Lato"/>
                <a:sym typeface="Lato"/>
              </a:defRPr>
            </a:lvl1pPr>
            <a:lvl2pPr marL="914400" marR="0" lvl="1" indent="-342900" algn="l" rtl="0">
              <a:lnSpc>
                <a:spcPct val="100000"/>
              </a:lnSpc>
              <a:spcBef>
                <a:spcPts val="360"/>
              </a:spcBef>
              <a:spcAft>
                <a:spcPts val="0"/>
              </a:spcAft>
              <a:buClr>
                <a:srgbClr val="72245A"/>
              </a:buClr>
              <a:buSzPts val="1800"/>
              <a:buFont typeface="Lato"/>
              <a:buChar char="–"/>
              <a:defRPr sz="1800" b="0" i="0" u="none" strike="noStrike" cap="none">
                <a:solidFill>
                  <a:schemeClr val="dk1"/>
                </a:solidFill>
                <a:latin typeface="Lato"/>
                <a:ea typeface="Lato"/>
                <a:cs typeface="Lato"/>
                <a:sym typeface="Lato"/>
              </a:defRPr>
            </a:lvl2pPr>
            <a:lvl3pPr marL="1371600" marR="0" lvl="2" indent="-381000" algn="l" rtl="0">
              <a:lnSpc>
                <a:spcPct val="100000"/>
              </a:lnSpc>
              <a:spcBef>
                <a:spcPts val="480"/>
              </a:spcBef>
              <a:spcAft>
                <a:spcPts val="0"/>
              </a:spcAft>
              <a:buClr>
                <a:schemeClr val="dk1"/>
              </a:buClr>
              <a:buSzPts val="2400"/>
              <a:buFont typeface="Lato"/>
              <a:buChar char="•"/>
              <a:defRPr sz="2400" b="0" i="0" u="none" strike="noStrike" cap="none">
                <a:solidFill>
                  <a:schemeClr val="dk1"/>
                </a:solidFill>
                <a:latin typeface="Lato"/>
                <a:ea typeface="Lato"/>
                <a:cs typeface="Lato"/>
                <a:sym typeface="Lato"/>
              </a:defRPr>
            </a:lvl3pPr>
            <a:lvl4pPr marL="1828800" marR="0" lvl="3" indent="-355600" algn="l" rtl="0">
              <a:lnSpc>
                <a:spcPct val="100000"/>
              </a:lnSpc>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4pPr>
            <a:lvl5pPr marL="2286000" marR="0" lvl="4" indent="-355600" algn="l" rtl="0">
              <a:lnSpc>
                <a:spcPct val="100000"/>
              </a:lnSpc>
              <a:spcBef>
                <a:spcPts val="400"/>
              </a:spcBef>
              <a:spcAft>
                <a:spcPts val="0"/>
              </a:spcAft>
              <a:buClr>
                <a:schemeClr val="dk1"/>
              </a:buClr>
              <a:buSzPts val="2000"/>
              <a:buFont typeface="Lato"/>
              <a:buChar char="»"/>
              <a:defRPr sz="2000" b="0" i="0" u="none" strike="noStrike" cap="none">
                <a:solidFill>
                  <a:schemeClr val="dk1"/>
                </a:solidFill>
                <a:latin typeface="Lato"/>
                <a:ea typeface="Lato"/>
                <a:cs typeface="Lato"/>
                <a:sym typeface="Lato"/>
              </a:defRPr>
            </a:lvl5pPr>
            <a:lvl6pPr marL="2743200" marR="0" lvl="5"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93" name="Google Shape;93;p95"/>
          <p:cNvSpPr txBox="1">
            <a:spLocks noGrp="1"/>
          </p:cNvSpPr>
          <p:nvPr>
            <p:ph type="title"/>
          </p:nvPr>
        </p:nvSpPr>
        <p:spPr>
          <a:xfrm>
            <a:off x="623392" y="332656"/>
            <a:ext cx="10972800" cy="93610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5C9474"/>
              </a:buClr>
              <a:buSzPts val="1400"/>
              <a:buFont typeface="Arial"/>
              <a:buNone/>
              <a:defRPr sz="3200" b="0" i="0" u="none" strike="noStrike" cap="none">
                <a:solidFill>
                  <a:srgbClr val="5C9474"/>
                </a:solidFill>
                <a:latin typeface="Arial"/>
                <a:ea typeface="Arial"/>
                <a:cs typeface="Arial"/>
                <a:sym typeface="Arial"/>
              </a:defRPr>
            </a:lvl1pPr>
            <a:lvl2pPr marR="0" lvl="1"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chemeClr val="dk2"/>
              </a:buClr>
              <a:buSzPts val="1400"/>
              <a:buFont typeface="Times New Roman"/>
              <a:buNone/>
              <a:defRPr sz="44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160281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dirty="0"/>
          </a:p>
        </p:txBody>
      </p:sp>
    </p:spTree>
    <p:extLst>
      <p:ext uri="{BB962C8B-B14F-4D97-AF65-F5344CB8AC3E}">
        <p14:creationId xmlns:p14="http://schemas.microsoft.com/office/powerpoint/2010/main" val="405573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99413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dirty="0"/>
              <a:t>Click to edit Master title style</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p:txBody>
      </p:sp>
    </p:spTree>
    <p:extLst>
      <p:ext uri="{BB962C8B-B14F-4D97-AF65-F5344CB8AC3E}">
        <p14:creationId xmlns:p14="http://schemas.microsoft.com/office/powerpoint/2010/main" val="421122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295064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138119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478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7350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2023-07-21</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55005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2023-07-21</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333214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6" r:id="rId14"/>
    <p:sldLayoutId id="2147483680" r:id="rId15"/>
  </p:sldLayoutIdLs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9"/>
        <p:cNvGrpSpPr/>
        <p:nvPr/>
      </p:nvGrpSpPr>
      <p:grpSpPr>
        <a:xfrm>
          <a:off x="0" y="0"/>
          <a:ext cx="0" cy="0"/>
          <a:chOff x="0" y="0"/>
          <a:chExt cx="0" cy="0"/>
        </a:xfrm>
      </p:grpSpPr>
      <p:pic>
        <p:nvPicPr>
          <p:cNvPr id="870" name="Google Shape;870;p40" descr="En bild som visar person, utomhus, träd, växt&#10;&#10;Automatiskt genererad beskrivning"/>
          <p:cNvPicPr preferRelativeResize="0">
            <a:picLocks noGrp="1"/>
          </p:cNvPicPr>
          <p:nvPr>
            <p:ph type="pic" idx="2"/>
          </p:nvPr>
        </p:nvPicPr>
        <p:blipFill rotWithShape="1">
          <a:blip r:embed="rId3" cstate="email">
            <a:alphaModFix/>
            <a:extLst>
              <a:ext uri="{28A0092B-C50C-407E-A947-70E740481C1C}">
                <a14:useLocalDpi xmlns:a14="http://schemas.microsoft.com/office/drawing/2010/main"/>
              </a:ext>
            </a:extLst>
          </a:blip>
          <a:srcRect/>
          <a:stretch/>
        </p:blipFill>
        <p:spPr>
          <a:prstGeom prst="rect">
            <a:avLst/>
          </a:prstGeom>
          <a:noFill/>
          <a:ln>
            <a:noFill/>
          </a:ln>
        </p:spPr>
      </p:pic>
      <p:sp>
        <p:nvSpPr>
          <p:cNvPr id="871" name="Google Shape;871;p4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400"/>
              <a:buNone/>
            </a:pPr>
            <a:r>
              <a:rPr lang="sv-SE" sz="2000" dirty="0">
                <a:solidFill>
                  <a:schemeClr val="bg1"/>
                </a:solidFill>
                <a:latin typeface="Georgia" panose="02040502050405020303" pitchFamily="18" charset="0"/>
              </a:rPr>
              <a:t>Riktigt framgångsrika team består av personer som förstått att</a:t>
            </a:r>
            <a:r>
              <a:rPr lang="sv-SE" sz="2000" b="1" dirty="0">
                <a:solidFill>
                  <a:schemeClr val="bg1"/>
                </a:solidFill>
                <a:latin typeface="Georgia" panose="02040502050405020303" pitchFamily="18" charset="0"/>
              </a:rPr>
              <a:t> olika styrkor, beteenden, kompetenser och erfarenheter leder till framgång.</a:t>
            </a:r>
            <a:r>
              <a:rPr lang="sv-SE" sz="2000" dirty="0">
                <a:solidFill>
                  <a:schemeClr val="bg1"/>
                </a:solidFill>
                <a:latin typeface="Georgia" panose="02040502050405020303" pitchFamily="18" charset="0"/>
              </a:rPr>
              <a:t> Dessa personer binds samman av en gemensam vilja att nå målet. </a:t>
            </a:r>
            <a:endParaRPr sz="2000" dirty="0">
              <a:solidFill>
                <a:schemeClr val="bg1"/>
              </a:solidFill>
              <a:latin typeface="Georgia" panose="02040502050405020303" pitchFamily="18" charset="0"/>
            </a:endParaRPr>
          </a:p>
        </p:txBody>
      </p:sp>
      <p:sp>
        <p:nvSpPr>
          <p:cNvPr id="872" name="Google Shape;872;p4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lt1"/>
              </a:buClr>
              <a:buSzPts val="1400"/>
              <a:buFont typeface="Arial"/>
              <a:buNone/>
            </a:pPr>
            <a:r>
              <a:rPr lang="sv-SE" dirty="0">
                <a:solidFill>
                  <a:schemeClr val="lt1"/>
                </a:solidFill>
                <a:latin typeface="Lucida Sans" panose="020B0602030504020204" pitchFamily="34" charset="0"/>
              </a:rPr>
              <a:t>Att bygga ett framgångsrikt team</a:t>
            </a:r>
            <a:endParaRPr dirty="0">
              <a:latin typeface="Lucida Sans" panose="020B06020305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pic>
        <p:nvPicPr>
          <p:cNvPr id="877" name="Google Shape;877;p41" descr="En bild som visar utomhus, vatten, bakgrund, solnedgång&#10;&#10;Automatiskt genererad beskrivning"/>
          <p:cNvPicPr preferRelativeResize="0">
            <a:picLocks noGrp="1"/>
          </p:cNvPicPr>
          <p:nvPr>
            <p:ph type="pic" idx="2"/>
          </p:nvPr>
        </p:nvPicPr>
        <p:blipFill rotWithShape="1">
          <a:blip r:embed="rId3" cstate="email">
            <a:alphaModFix/>
            <a:extLst>
              <a:ext uri="{28A0092B-C50C-407E-A947-70E740481C1C}">
                <a14:useLocalDpi xmlns:a14="http://schemas.microsoft.com/office/drawing/2010/main"/>
              </a:ext>
            </a:extLst>
          </a:blip>
          <a:srcRect/>
          <a:stretch/>
        </p:blipFill>
        <p:spPr>
          <a:prstGeom prst="rect">
            <a:avLst/>
          </a:prstGeom>
          <a:noFill/>
          <a:ln>
            <a:noFill/>
          </a:ln>
        </p:spPr>
      </p:pic>
      <p:sp>
        <p:nvSpPr>
          <p:cNvPr id="878" name="Google Shape;878;p4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sv-SE" sz="1600" dirty="0">
                <a:solidFill>
                  <a:schemeClr val="bg1"/>
                </a:solidFill>
                <a:latin typeface="Georgia" panose="02040502050405020303" pitchFamily="18" charset="0"/>
              </a:rPr>
              <a:t>Det behövs fem viktiga förmågor för att leda i komplexa sammanhang: </a:t>
            </a:r>
            <a:endParaRPr sz="1600" dirty="0">
              <a:solidFill>
                <a:schemeClr val="bg1"/>
              </a:solidFill>
              <a:latin typeface="Georgia" panose="02040502050405020303" pitchFamily="18" charset="0"/>
            </a:endParaRPr>
          </a:p>
          <a:p>
            <a:pPr marL="342900" lvl="0" indent="-228600" algn="l" rtl="0">
              <a:lnSpc>
                <a:spcPct val="100000"/>
              </a:lnSpc>
              <a:spcBef>
                <a:spcPts val="360"/>
              </a:spcBef>
              <a:spcAft>
                <a:spcPts val="0"/>
              </a:spcAft>
              <a:buSzPts val="1800"/>
              <a:buNone/>
            </a:pPr>
            <a:endParaRPr sz="1600" dirty="0">
              <a:solidFill>
                <a:schemeClr val="bg1"/>
              </a:solidFill>
              <a:latin typeface="Georgia" panose="02040502050405020303" pitchFamily="18" charset="0"/>
            </a:endParaRPr>
          </a:p>
          <a:p>
            <a:pPr marL="342900" lvl="0" indent="-342900" algn="l" rtl="0">
              <a:lnSpc>
                <a:spcPct val="100000"/>
              </a:lnSpc>
              <a:spcBef>
                <a:spcPts val="360"/>
              </a:spcBef>
              <a:spcAft>
                <a:spcPts val="0"/>
              </a:spcAft>
              <a:buSzPts val="1800"/>
              <a:buChar char="▪"/>
            </a:pPr>
            <a:r>
              <a:rPr lang="sv-SE" sz="1600" dirty="0">
                <a:solidFill>
                  <a:schemeClr val="bg1"/>
                </a:solidFill>
                <a:latin typeface="Georgia" panose="02040502050405020303" pitchFamily="18" charset="0"/>
              </a:rPr>
              <a:t>Generativ (”skapande”) förmåga – Det kreativa, skapande arbetet. Involvera flera perspektiv. Experimenterar och utforskar. Små autonoma team som förändras med jämna mellanrum.</a:t>
            </a:r>
            <a:endParaRPr sz="1600" dirty="0">
              <a:solidFill>
                <a:schemeClr val="bg1"/>
              </a:solidFill>
              <a:latin typeface="Georgia" panose="02040502050405020303" pitchFamily="18" charset="0"/>
            </a:endParaRPr>
          </a:p>
          <a:p>
            <a:pPr marL="342900" lvl="0" indent="-342900" algn="l" rtl="0">
              <a:lnSpc>
                <a:spcPct val="100000"/>
              </a:lnSpc>
              <a:spcBef>
                <a:spcPts val="360"/>
              </a:spcBef>
              <a:spcAft>
                <a:spcPts val="0"/>
              </a:spcAft>
              <a:buSzPts val="1800"/>
              <a:buChar char="▪"/>
            </a:pPr>
            <a:r>
              <a:rPr lang="sv-SE" sz="1600" dirty="0">
                <a:solidFill>
                  <a:schemeClr val="bg1"/>
                </a:solidFill>
                <a:latin typeface="Georgia" panose="02040502050405020303" pitchFamily="18" charset="0"/>
              </a:rPr>
              <a:t>Administrativ förmåga – Styra på tid, kostnad och innehåll. Tydliggöra roller och ansvar. Fastställa rutiner. Fokus på effektivitet.</a:t>
            </a:r>
            <a:endParaRPr sz="1600" dirty="0">
              <a:solidFill>
                <a:schemeClr val="bg1"/>
              </a:solidFill>
              <a:latin typeface="Georgia" panose="02040502050405020303" pitchFamily="18" charset="0"/>
            </a:endParaRPr>
          </a:p>
          <a:p>
            <a:pPr marL="342900" lvl="0" indent="-342900" algn="l" rtl="0">
              <a:lnSpc>
                <a:spcPct val="100000"/>
              </a:lnSpc>
              <a:spcBef>
                <a:spcPts val="360"/>
              </a:spcBef>
              <a:spcAft>
                <a:spcPts val="0"/>
              </a:spcAft>
              <a:buSzPts val="1800"/>
              <a:buChar char="▪"/>
            </a:pPr>
            <a:r>
              <a:rPr lang="sv-SE" sz="1600" dirty="0">
                <a:solidFill>
                  <a:schemeClr val="bg1"/>
                </a:solidFill>
                <a:latin typeface="Georgia" panose="02040502050405020303" pitchFamily="18" charset="0"/>
              </a:rPr>
              <a:t>Communitybyggande förmåga – Samla rätt kompetenser, skapa engagemang. Styr på inre motivation. Bygg tillit. Skapa en gemensam målbild. Skapa vi-känsla. Ta bort sådan som inte skapar värde.</a:t>
            </a:r>
            <a:endParaRPr sz="1600" dirty="0">
              <a:solidFill>
                <a:schemeClr val="bg1"/>
              </a:solidFill>
              <a:latin typeface="Georgia" panose="02040502050405020303" pitchFamily="18" charset="0"/>
            </a:endParaRPr>
          </a:p>
          <a:p>
            <a:pPr marL="342900" lvl="0" indent="-342900" algn="l" rtl="0">
              <a:lnSpc>
                <a:spcPct val="100000"/>
              </a:lnSpc>
              <a:spcBef>
                <a:spcPts val="360"/>
              </a:spcBef>
              <a:spcAft>
                <a:spcPts val="0"/>
              </a:spcAft>
              <a:buSzPts val="1800"/>
              <a:buChar char="▪"/>
            </a:pPr>
            <a:r>
              <a:rPr lang="sv-SE" sz="1600" dirty="0">
                <a:solidFill>
                  <a:schemeClr val="bg1"/>
                </a:solidFill>
                <a:latin typeface="Georgia" panose="02040502050405020303" pitchFamily="18" charset="0"/>
              </a:rPr>
              <a:t>Informationssamlande förmåga – En eller flera metoder/ arbetssätt för samla in data. Lyssna, läsa och lära!</a:t>
            </a:r>
            <a:endParaRPr sz="1600" dirty="0">
              <a:solidFill>
                <a:schemeClr val="bg1"/>
              </a:solidFill>
              <a:latin typeface="Georgia" panose="02040502050405020303" pitchFamily="18" charset="0"/>
            </a:endParaRPr>
          </a:p>
          <a:p>
            <a:pPr marL="342900" lvl="0" indent="-342900" algn="l" rtl="0">
              <a:lnSpc>
                <a:spcPct val="100000"/>
              </a:lnSpc>
              <a:spcBef>
                <a:spcPts val="360"/>
              </a:spcBef>
              <a:spcAft>
                <a:spcPts val="0"/>
              </a:spcAft>
              <a:buSzPts val="1800"/>
              <a:buChar char="▪"/>
            </a:pPr>
            <a:r>
              <a:rPr lang="sv-SE" sz="1600" dirty="0">
                <a:solidFill>
                  <a:schemeClr val="bg1"/>
                </a:solidFill>
                <a:latin typeface="Georgia" panose="02040502050405020303" pitchFamily="18" charset="0"/>
              </a:rPr>
              <a:t>Informationsanvändningsförmåga– Planera vem som gör vad utifrån ny information. Säkerställa framdrift.</a:t>
            </a:r>
            <a:endParaRPr sz="1600" dirty="0">
              <a:solidFill>
                <a:schemeClr val="bg1"/>
              </a:solidFill>
              <a:latin typeface="Georgia" panose="02040502050405020303" pitchFamily="18" charset="0"/>
            </a:endParaRPr>
          </a:p>
          <a:p>
            <a:pPr marL="342900" lvl="0" indent="-215900" algn="l" rtl="0">
              <a:lnSpc>
                <a:spcPct val="100000"/>
              </a:lnSpc>
              <a:spcBef>
                <a:spcPts val="400"/>
              </a:spcBef>
              <a:spcAft>
                <a:spcPts val="0"/>
              </a:spcAft>
              <a:buClr>
                <a:srgbClr val="7C2342"/>
              </a:buClr>
              <a:buSzPts val="2000"/>
              <a:buFont typeface="Noto Sans Symbols"/>
              <a:buNone/>
            </a:pPr>
            <a:endParaRPr sz="1800" dirty="0"/>
          </a:p>
        </p:txBody>
      </p:sp>
      <p:sp>
        <p:nvSpPr>
          <p:cNvPr id="879" name="Google Shape;879;p41"/>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1400"/>
              <a:buNone/>
            </a:pPr>
            <a:r>
              <a:rPr lang="sv-SE">
                <a:solidFill>
                  <a:schemeClr val="lt1"/>
                </a:solidFill>
              </a:rPr>
              <a:t>Complexity leadership</a:t>
            </a:r>
            <a:endParaRPr>
              <a:solidFill>
                <a:schemeClr val="lt1"/>
              </a:solidFill>
            </a:endParaRPr>
          </a:p>
        </p:txBody>
      </p:sp>
      <p:sp>
        <p:nvSpPr>
          <p:cNvPr id="880" name="Google Shape;880;p41"/>
          <p:cNvSpPr txBox="1"/>
          <p:nvPr/>
        </p:nvSpPr>
        <p:spPr>
          <a:xfrm>
            <a:off x="6362018" y="5805488"/>
            <a:ext cx="5136903" cy="307736"/>
          </a:xfrm>
          <a:prstGeom prst="rect">
            <a:avLst/>
          </a:prstGeom>
          <a:noFill/>
          <a:ln>
            <a:noFill/>
          </a:ln>
        </p:spPr>
        <p:txBody>
          <a:bodyPr spcFirstLastPara="1" wrap="square" lIns="91425" tIns="45700" rIns="91425" bIns="45700" anchor="t" anchorCtr="0">
            <a:spAutoFit/>
          </a:bodyPr>
          <a:lstStyle/>
          <a:p>
            <a:pPr marL="0" marR="0" lvl="0" indent="0" algn="r" defTabSz="914400" rtl="0" eaLnBrk="1" fontAlgn="auto" latinLnBrk="0" hangingPunct="1">
              <a:lnSpc>
                <a:spcPct val="100000"/>
              </a:lnSpc>
              <a:spcBef>
                <a:spcPts val="0"/>
              </a:spcBef>
              <a:spcAft>
                <a:spcPts val="0"/>
              </a:spcAft>
              <a:buClr>
                <a:srgbClr val="7C2342"/>
              </a:buClr>
              <a:buSzPts val="2000"/>
              <a:buFont typeface="Lato"/>
              <a:buNone/>
              <a:tabLst/>
              <a:defRPr/>
            </a:pPr>
            <a:r>
              <a:rPr kumimoji="0" lang="sv-SE"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rPr>
              <a:t>Utvecklad utifrån </a:t>
            </a:r>
            <a:r>
              <a:rPr kumimoji="0" lang="sv-SE" sz="1400" b="0" i="0" u="none" strike="noStrike" kern="0" cap="none" spc="0" normalizeH="0" baseline="0" noProof="0" dirty="0" err="1">
                <a:ln>
                  <a:noFill/>
                </a:ln>
                <a:solidFill>
                  <a:schemeClr val="bg1"/>
                </a:solidFill>
                <a:effectLst/>
                <a:uLnTx/>
                <a:uFillTx/>
                <a:latin typeface="Georgia" panose="02040502050405020303" pitchFamily="18" charset="0"/>
                <a:ea typeface="Lato"/>
                <a:cs typeface="Lato"/>
                <a:sym typeface="Lato"/>
              </a:rPr>
              <a:t>Hazy</a:t>
            </a:r>
            <a:r>
              <a:rPr kumimoji="0" lang="sv-SE"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rPr>
              <a:t> &amp; </a:t>
            </a:r>
            <a:r>
              <a:rPr kumimoji="0" lang="sv-SE" sz="1400" b="0" i="0" u="none" strike="noStrike" kern="0" cap="none" spc="0" normalizeH="0" baseline="0" noProof="0" dirty="0" err="1">
                <a:ln>
                  <a:noFill/>
                </a:ln>
                <a:solidFill>
                  <a:schemeClr val="bg1"/>
                </a:solidFill>
                <a:effectLst/>
                <a:uLnTx/>
                <a:uFillTx/>
                <a:latin typeface="Georgia" panose="02040502050405020303" pitchFamily="18" charset="0"/>
                <a:ea typeface="Lato"/>
                <a:cs typeface="Lato"/>
                <a:sym typeface="Lato"/>
              </a:rPr>
              <a:t>Uhl</a:t>
            </a:r>
            <a:r>
              <a:rPr kumimoji="0" lang="sv-SE"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rPr>
              <a:t>-Bien (2013)</a:t>
            </a:r>
            <a:endParaRPr kumimoji="0" sz="1050" b="0" i="0" u="none" strike="noStrike" kern="0" cap="none" spc="0" normalizeH="0" baseline="0" noProof="0" dirty="0">
              <a:ln>
                <a:noFill/>
              </a:ln>
              <a:solidFill>
                <a:schemeClr val="bg1"/>
              </a:solidFill>
              <a:effectLst/>
              <a:uLnTx/>
              <a:uFillTx/>
              <a:latin typeface="Georgia" panose="02040502050405020303" pitchFamily="18" charset="0"/>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bild 7" descr="En bild som visar person, rätt&#10;&#10;Automatiskt genererad beskrivning">
            <a:extLst>
              <a:ext uri="{FF2B5EF4-FFF2-40B4-BE49-F238E27FC236}">
                <a16:creationId xmlns:a16="http://schemas.microsoft.com/office/drawing/2014/main" id="{8C00B216-D4BB-4D9A-B59F-4BD864914020}"/>
              </a:ext>
            </a:extLst>
          </p:cNvPr>
          <p:cNvPicPr>
            <a:picLocks noGrp="1" noChangeAspect="1"/>
          </p:cNvPicPr>
          <p:nvPr>
            <p:ph type="pic" idx="2"/>
          </p:nvPr>
        </p:nvPicPr>
        <p:blipFill>
          <a:blip r:embed="rId2" cstate="email">
            <a:extLst>
              <a:ext uri="{28A0092B-C50C-407E-A947-70E740481C1C}">
                <a14:useLocalDpi xmlns:a14="http://schemas.microsoft.com/office/drawing/2010/main"/>
              </a:ext>
            </a:extLst>
          </a:blip>
          <a:srcRect/>
          <a:stretch/>
        </p:blipFill>
        <p:spPr/>
      </p:pic>
      <p:sp>
        <p:nvSpPr>
          <p:cNvPr id="5" name="Platshållare för text 4">
            <a:extLst>
              <a:ext uri="{FF2B5EF4-FFF2-40B4-BE49-F238E27FC236}">
                <a16:creationId xmlns:a16="http://schemas.microsoft.com/office/drawing/2014/main" id="{EFAEAB15-C168-4C15-911A-03A7B4F20C72}"/>
              </a:ext>
            </a:extLst>
          </p:cNvPr>
          <p:cNvSpPr>
            <a:spLocks noGrp="1"/>
          </p:cNvSpPr>
          <p:nvPr>
            <p:ph type="body" idx="1"/>
          </p:nvPr>
        </p:nvSpPr>
        <p:spPr/>
        <p:txBody>
          <a:bodyPr/>
          <a:lstStyle/>
          <a:p>
            <a:pPr marL="76200" indent="0">
              <a:buNone/>
            </a:pPr>
            <a:r>
              <a:rPr lang="sv-SE" sz="2000" dirty="0">
                <a:solidFill>
                  <a:schemeClr val="bg1"/>
                </a:solidFill>
                <a:latin typeface="Georgia" panose="02040502050405020303" pitchFamily="18" charset="0"/>
              </a:rPr>
              <a:t>Givet att en person sällan besitter alla dessa förmågor bör man arbeta för att skapa ett klimat där flera delar på ledarskapet. </a:t>
            </a:r>
          </a:p>
          <a:p>
            <a:pPr marL="76200" indent="0">
              <a:buNone/>
            </a:pPr>
            <a:endParaRPr lang="sv-SE" sz="2000" dirty="0">
              <a:solidFill>
                <a:schemeClr val="bg1"/>
              </a:solidFill>
              <a:latin typeface="Georgia" panose="02040502050405020303" pitchFamily="18" charset="0"/>
            </a:endParaRPr>
          </a:p>
          <a:p>
            <a:pPr marL="76200" indent="0">
              <a:buNone/>
            </a:pPr>
            <a:r>
              <a:rPr lang="sv-SE" sz="2000" dirty="0">
                <a:solidFill>
                  <a:schemeClr val="bg1"/>
                </a:solidFill>
                <a:latin typeface="Georgia" panose="02040502050405020303" pitchFamily="18" charset="0"/>
              </a:rPr>
              <a:t>Diskutera tidigt era olika förmågor. På nästa sida ger vi förslag på hur en sådan övning skulle kunna gå till. </a:t>
            </a:r>
          </a:p>
        </p:txBody>
      </p:sp>
      <p:sp>
        <p:nvSpPr>
          <p:cNvPr id="4" name="Rubrik 3">
            <a:extLst>
              <a:ext uri="{FF2B5EF4-FFF2-40B4-BE49-F238E27FC236}">
                <a16:creationId xmlns:a16="http://schemas.microsoft.com/office/drawing/2014/main" id="{0A978921-BDCB-4D2C-93B4-C6E5910CD833}"/>
              </a:ext>
            </a:extLst>
          </p:cNvPr>
          <p:cNvSpPr>
            <a:spLocks noGrp="1"/>
          </p:cNvSpPr>
          <p:nvPr>
            <p:ph type="title"/>
          </p:nvPr>
        </p:nvSpPr>
        <p:spPr/>
        <p:txBody>
          <a:bodyPr/>
          <a:lstStyle/>
          <a:p>
            <a:pPr algn="ctr"/>
            <a:r>
              <a:rPr lang="sv-SE" dirty="0">
                <a:solidFill>
                  <a:schemeClr val="bg1"/>
                </a:solidFill>
              </a:rPr>
              <a:t>Delat ledarskap</a:t>
            </a:r>
          </a:p>
        </p:txBody>
      </p:sp>
    </p:spTree>
    <p:extLst>
      <p:ext uri="{BB962C8B-B14F-4D97-AF65-F5344CB8AC3E}">
        <p14:creationId xmlns:p14="http://schemas.microsoft.com/office/powerpoint/2010/main" val="114613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2"/>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5C9474"/>
              </a:buClr>
              <a:buSzPts val="1400"/>
              <a:buFont typeface="Arial"/>
              <a:buNone/>
            </a:pPr>
            <a:r>
              <a:rPr lang="sv-SE" dirty="0">
                <a:solidFill>
                  <a:schemeClr val="bg1"/>
                </a:solidFill>
                <a:latin typeface="Lucida Sans" panose="020B0602030504020204" pitchFamily="34" charset="0"/>
              </a:rPr>
              <a:t>Delat ledarskap i komplexa sammanhang</a:t>
            </a:r>
            <a:endParaRPr dirty="0">
              <a:solidFill>
                <a:schemeClr val="bg1"/>
              </a:solidFill>
              <a:latin typeface="Lucida Sans" panose="020B0602030504020204" pitchFamily="34" charset="0"/>
            </a:endParaRPr>
          </a:p>
        </p:txBody>
      </p:sp>
      <p:graphicFrame>
        <p:nvGraphicFramePr>
          <p:cNvPr id="887" name="Google Shape;887;p42"/>
          <p:cNvGraphicFramePr/>
          <p:nvPr>
            <p:extLst>
              <p:ext uri="{D42A27DB-BD31-4B8C-83A1-F6EECF244321}">
                <p14:modId xmlns:p14="http://schemas.microsoft.com/office/powerpoint/2010/main" val="4212408685"/>
              </p:ext>
            </p:extLst>
          </p:nvPr>
        </p:nvGraphicFramePr>
        <p:xfrm>
          <a:off x="842598" y="3074670"/>
          <a:ext cx="10684725" cy="2977650"/>
        </p:xfrm>
        <a:graphic>
          <a:graphicData uri="http://schemas.openxmlformats.org/drawingml/2006/table">
            <a:tbl>
              <a:tblPr>
                <a:tableStyleId>{37CE84F3-28C3-443E-9E96-99CF82512B78}</a:tableStyleId>
              </a:tblPr>
              <a:tblGrid>
                <a:gridCol w="12910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758450">
                  <a:extLst>
                    <a:ext uri="{9D8B030D-6E8A-4147-A177-3AD203B41FA5}">
                      <a16:colId xmlns:a16="http://schemas.microsoft.com/office/drawing/2014/main" val="20003"/>
                    </a:ext>
                  </a:extLst>
                </a:gridCol>
                <a:gridCol w="1934300">
                  <a:extLst>
                    <a:ext uri="{9D8B030D-6E8A-4147-A177-3AD203B41FA5}">
                      <a16:colId xmlns:a16="http://schemas.microsoft.com/office/drawing/2014/main" val="20004"/>
                    </a:ext>
                  </a:extLst>
                </a:gridCol>
                <a:gridCol w="1890975">
                  <a:extLst>
                    <a:ext uri="{9D8B030D-6E8A-4147-A177-3AD203B41FA5}">
                      <a16:colId xmlns:a16="http://schemas.microsoft.com/office/drawing/2014/main" val="20005"/>
                    </a:ext>
                  </a:extLst>
                </a:gridCol>
              </a:tblGrid>
              <a:tr h="628350">
                <a:tc>
                  <a:txBody>
                    <a:bodyPr/>
                    <a:lstStyle/>
                    <a:p>
                      <a:pPr marL="0" marR="0" lvl="0" indent="0" algn="l" rtl="0">
                        <a:lnSpc>
                          <a:spcPct val="100000"/>
                        </a:lnSpc>
                        <a:spcBef>
                          <a:spcPts val="0"/>
                        </a:spcBef>
                        <a:spcAft>
                          <a:spcPts val="0"/>
                        </a:spcAft>
                        <a:buClr>
                          <a:schemeClr val="lt1"/>
                        </a:buClr>
                        <a:buSzPts val="1600"/>
                        <a:buFont typeface="Calibri"/>
                        <a:buNone/>
                      </a:pPr>
                      <a:endParaRPr sz="1800" u="none" strike="noStrike" cap="none" dirty="0">
                        <a:solidFill>
                          <a:schemeClr val="bg1"/>
                        </a:solidFill>
                      </a:endParaRPr>
                    </a:p>
                  </a:txBody>
                  <a:tcPr marL="68575" marR="68575"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chemeClr val="lt1"/>
                        </a:buClr>
                        <a:buSzPts val="1600"/>
                        <a:buFont typeface="Calibri"/>
                        <a:buNone/>
                      </a:pPr>
                      <a:r>
                        <a:rPr lang="sv-SE" sz="1600" b="1" u="none" strike="noStrike" cap="none">
                          <a:solidFill>
                            <a:schemeClr val="bg1"/>
                          </a:solidFill>
                          <a:sym typeface="Calibri"/>
                        </a:rPr>
                        <a:t>Generativt (”skapande”)</a:t>
                      </a:r>
                      <a:endParaRPr sz="1800" u="none" strike="noStrike" cap="none">
                        <a:solidFill>
                          <a:schemeClr val="bg1"/>
                        </a:solidFill>
                      </a:endParaRPr>
                    </a:p>
                  </a:txBody>
                  <a:tcPr marL="68575" marR="68575"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chemeClr val="lt1"/>
                        </a:buClr>
                        <a:buSzPts val="1600"/>
                        <a:buFont typeface="Calibri"/>
                        <a:buNone/>
                      </a:pPr>
                      <a:r>
                        <a:rPr lang="sv-SE" sz="1600" b="1" u="none" strike="noStrike" cap="none" dirty="0">
                          <a:solidFill>
                            <a:schemeClr val="bg1"/>
                          </a:solidFill>
                          <a:sym typeface="Calibri"/>
                        </a:rPr>
                        <a:t>Administrativt</a:t>
                      </a:r>
                      <a:endParaRPr sz="1600" u="none" strike="noStrike" cap="none" dirty="0">
                        <a:solidFill>
                          <a:schemeClr val="bg1"/>
                        </a:solidFill>
                      </a:endParaRPr>
                    </a:p>
                    <a:p>
                      <a:pPr marL="0" marR="0" lvl="0" indent="0" algn="l" rtl="0">
                        <a:lnSpc>
                          <a:spcPct val="100000"/>
                        </a:lnSpc>
                        <a:spcBef>
                          <a:spcPts val="0"/>
                        </a:spcBef>
                        <a:spcAft>
                          <a:spcPts val="0"/>
                        </a:spcAft>
                        <a:buClr>
                          <a:schemeClr val="dk1"/>
                        </a:buClr>
                        <a:buSzPts val="1600"/>
                        <a:buFont typeface="Times New Roman"/>
                        <a:buNone/>
                      </a:pPr>
                      <a:endParaRPr sz="1600" u="none" strike="noStrike" cap="none" dirty="0">
                        <a:solidFill>
                          <a:schemeClr val="bg1"/>
                        </a:solidFill>
                      </a:endParaRPr>
                    </a:p>
                  </a:txBody>
                  <a:tcPr marL="91450" marR="91450"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chemeClr val="lt1"/>
                        </a:buClr>
                        <a:buSzPts val="1600"/>
                        <a:buFont typeface="Calibri"/>
                        <a:buNone/>
                      </a:pPr>
                      <a:r>
                        <a:rPr lang="sv-SE" sz="1600" b="1" u="none" strike="noStrike" cap="none" dirty="0">
                          <a:solidFill>
                            <a:schemeClr val="bg1"/>
                          </a:solidFill>
                          <a:sym typeface="Calibri"/>
                        </a:rPr>
                        <a:t>Community-byggande</a:t>
                      </a:r>
                      <a:endParaRPr sz="1600" u="none" strike="noStrike" cap="none" dirty="0">
                        <a:solidFill>
                          <a:schemeClr val="bg1"/>
                        </a:solidFill>
                      </a:endParaRPr>
                    </a:p>
                  </a:txBody>
                  <a:tcPr marL="91450" marR="91450"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chemeClr val="lt1"/>
                        </a:buClr>
                        <a:buSzPts val="1600"/>
                        <a:buFont typeface="Calibri"/>
                        <a:buNone/>
                      </a:pPr>
                      <a:r>
                        <a:rPr lang="sv-SE" sz="1600" b="1" u="none" strike="noStrike" cap="none">
                          <a:solidFill>
                            <a:schemeClr val="bg1"/>
                          </a:solidFill>
                          <a:sym typeface="Calibri"/>
                        </a:rPr>
                        <a:t>Informations-samlande</a:t>
                      </a:r>
                      <a:endParaRPr sz="1600" u="none" strike="noStrike" cap="none">
                        <a:solidFill>
                          <a:schemeClr val="bg1"/>
                        </a:solidFill>
                      </a:endParaRPr>
                    </a:p>
                  </a:txBody>
                  <a:tcPr marL="91450" marR="91450"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chemeClr val="lt1"/>
                        </a:buClr>
                        <a:buSzPts val="1600"/>
                        <a:buFont typeface="Calibri"/>
                        <a:buNone/>
                      </a:pPr>
                      <a:r>
                        <a:rPr lang="sv-SE" sz="1600" b="1" u="none" strike="noStrike" cap="none">
                          <a:solidFill>
                            <a:schemeClr val="bg1"/>
                          </a:solidFill>
                          <a:sym typeface="Calibri"/>
                        </a:rPr>
                        <a:t>Informations-användning</a:t>
                      </a:r>
                      <a:endParaRPr sz="1600" u="none" strike="noStrike" cap="none">
                        <a:solidFill>
                          <a:schemeClr val="bg1"/>
                        </a:solidFill>
                      </a:endParaRPr>
                    </a:p>
                  </a:txBody>
                  <a:tcPr marL="91450" marR="91450"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5000">
                <a:tc>
                  <a:txBody>
                    <a:bodyPr/>
                    <a:lstStyle/>
                    <a:p>
                      <a:pPr marL="0" marR="0" lvl="0" indent="0" algn="l" rtl="0">
                        <a:lnSpc>
                          <a:spcPct val="100000"/>
                        </a:lnSpc>
                        <a:spcBef>
                          <a:spcPts val="0"/>
                        </a:spcBef>
                        <a:spcAft>
                          <a:spcPts val="0"/>
                        </a:spcAft>
                        <a:buClr>
                          <a:schemeClr val="dk1"/>
                        </a:buClr>
                        <a:buSzPts val="1800"/>
                        <a:buFont typeface="Times New Roman"/>
                        <a:buNone/>
                      </a:pPr>
                      <a:r>
                        <a:rPr lang="sv-SE" sz="1600" b="1" u="none" strike="noStrike" cap="none">
                          <a:solidFill>
                            <a:schemeClr val="bg1"/>
                          </a:solidFill>
                          <a:sym typeface="Calibri"/>
                        </a:rPr>
                        <a:t>Betyg</a:t>
                      </a:r>
                      <a:endParaRPr sz="1600" b="1" i="0" u="none" strike="noStrike" cap="none">
                        <a:solidFill>
                          <a:schemeClr val="bg1"/>
                        </a:solidFill>
                        <a:latin typeface="Calibri"/>
                        <a:ea typeface="Calibri"/>
                        <a:cs typeface="Calibri"/>
                        <a:sym typeface="Calibri"/>
                      </a:endParaRPr>
                    </a:p>
                  </a:txBody>
                  <a:tcPr marL="68575" marR="68575"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a:solidFill>
                          <a:schemeClr val="bg1"/>
                        </a:solidFill>
                        <a:latin typeface="Calibri"/>
                        <a:ea typeface="Calibri"/>
                        <a:cs typeface="Calibri"/>
                        <a:sym typeface="Calibri"/>
                      </a:endParaRPr>
                    </a:p>
                  </a:txBody>
                  <a:tcPr marL="68575" marR="68575"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34300">
                <a:tc>
                  <a:txBody>
                    <a:bodyPr/>
                    <a:lstStyle/>
                    <a:p>
                      <a:pPr marL="0" marR="0" lvl="0" indent="0" algn="l" rtl="0">
                        <a:lnSpc>
                          <a:spcPct val="100000"/>
                        </a:lnSpc>
                        <a:spcBef>
                          <a:spcPts val="0"/>
                        </a:spcBef>
                        <a:spcAft>
                          <a:spcPts val="0"/>
                        </a:spcAft>
                        <a:buClr>
                          <a:schemeClr val="dk1"/>
                        </a:buClr>
                        <a:buSzPts val="1800"/>
                        <a:buFont typeface="Times New Roman"/>
                        <a:buNone/>
                      </a:pPr>
                      <a:r>
                        <a:rPr lang="sv-SE" sz="1600" b="1" u="none" strike="noStrike" cap="none" dirty="0">
                          <a:solidFill>
                            <a:schemeClr val="bg1"/>
                          </a:solidFill>
                          <a:sym typeface="Calibri"/>
                        </a:rPr>
                        <a:t>Kommentar</a:t>
                      </a:r>
                      <a:endParaRPr sz="1600" b="1" i="0" u="none" strike="noStrike" cap="none" dirty="0">
                        <a:solidFill>
                          <a:schemeClr val="bg1"/>
                        </a:solidFill>
                        <a:latin typeface="Calibri"/>
                        <a:ea typeface="Calibri"/>
                        <a:cs typeface="Calibri"/>
                        <a:sym typeface="Calibri"/>
                      </a:endParaRPr>
                    </a:p>
                  </a:txBody>
                  <a:tcPr marL="68575" marR="68575" marT="45725" marB="457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68575" marR="68575"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chemeClr val="dk1"/>
                        </a:buClr>
                        <a:buSzPts val="1800"/>
                        <a:buFont typeface="Times New Roman"/>
                        <a:buNone/>
                      </a:pPr>
                      <a:endParaRPr sz="1800" b="0" i="0" u="none" strike="noStrike" cap="none" dirty="0">
                        <a:solidFill>
                          <a:schemeClr val="bg1"/>
                        </a:solidFill>
                        <a:latin typeface="Calibri"/>
                        <a:ea typeface="Calibri"/>
                        <a:cs typeface="Calibri"/>
                        <a:sym typeface="Calibri"/>
                      </a:endParaRPr>
                    </a:p>
                  </a:txBody>
                  <a:tcPr marL="91450" marR="91450" marT="45725" marB="457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888" name="Google Shape;888;p42"/>
          <p:cNvSpPr txBox="1"/>
          <p:nvPr/>
        </p:nvSpPr>
        <p:spPr>
          <a:xfrm>
            <a:off x="842598" y="1657070"/>
            <a:ext cx="10684752" cy="1169511"/>
          </a:xfrm>
          <a:prstGeom prst="rect">
            <a:avLst/>
          </a:prstGeom>
          <a:noFill/>
          <a:ln>
            <a:noFill/>
          </a:ln>
        </p:spPr>
        <p:txBody>
          <a:bodyPr spcFirstLastPara="1" wrap="square" lIns="91425" tIns="45700" rIns="91425" bIns="45700" anchor="t" anchorCtr="0">
            <a:spAutoFit/>
          </a:bodyPr>
          <a:lstStyle/>
          <a:p>
            <a:pPr marR="0" lvl="0" algn="l" defTabSz="914400" rtl="0" eaLnBrk="1" fontAlgn="auto" latinLnBrk="0" hangingPunct="1">
              <a:lnSpc>
                <a:spcPct val="100000"/>
              </a:lnSpc>
              <a:spcBef>
                <a:spcPts val="0"/>
              </a:spcBef>
              <a:spcAft>
                <a:spcPts val="0"/>
              </a:spcAft>
              <a:buClr>
                <a:srgbClr val="000000"/>
              </a:buClr>
              <a:buSzPts val="1800"/>
              <a:tabLst/>
              <a:defRPr/>
            </a:pPr>
            <a:r>
              <a:rPr kumimoji="0" lang="sv-SE"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rPr>
              <a:t>1. Inled med att fundera individuellt: Vilka förmågor kan jag bäst bidra med till ledarskapet i vårt sammanhang? Betygsätt från 1 (svag) till 5 (stark) och kommentera kort. </a:t>
            </a:r>
            <a:endParaRPr kumimoji="0" sz="1400" b="0" i="0" u="none" strike="noStrike" kern="0" cap="none" spc="0" normalizeH="0" baseline="0" noProof="0" dirty="0">
              <a:ln>
                <a:noFill/>
              </a:ln>
              <a:solidFill>
                <a:schemeClr val="bg1"/>
              </a:solidFill>
              <a:effectLst/>
              <a:uLnTx/>
              <a:uFillTx/>
              <a:latin typeface="Georgia" panose="02040502050405020303" pitchFamily="18" charset="0"/>
              <a:ea typeface="Arial"/>
              <a:cs typeface="Arial"/>
              <a:sym typeface="Arial"/>
            </a:endParaRPr>
          </a:p>
          <a:p>
            <a:pPr marL="342900" marR="0" lvl="0" indent="-228600" algn="l" defTabSz="914400" rtl="0" eaLnBrk="1" fontAlgn="auto" latinLnBrk="0" hangingPunct="1">
              <a:lnSpc>
                <a:spcPct val="100000"/>
              </a:lnSpc>
              <a:spcBef>
                <a:spcPts val="0"/>
              </a:spcBef>
              <a:spcAft>
                <a:spcPts val="0"/>
              </a:spcAft>
              <a:buClr>
                <a:srgbClr val="000000"/>
              </a:buClr>
              <a:buSzPts val="1800"/>
              <a:buFont typeface="+mj-lt"/>
              <a:buAutoNum type="arabicPeriod"/>
              <a:tabLst/>
              <a:defRPr/>
            </a:pPr>
            <a:endParaRPr kumimoji="0"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endParaRPr>
          </a:p>
          <a:p>
            <a:pPr marR="0" lvl="0" algn="l" defTabSz="914400" rtl="0" eaLnBrk="1" fontAlgn="auto" latinLnBrk="0" hangingPunct="1">
              <a:lnSpc>
                <a:spcPct val="100000"/>
              </a:lnSpc>
              <a:spcBef>
                <a:spcPts val="0"/>
              </a:spcBef>
              <a:spcAft>
                <a:spcPts val="0"/>
              </a:spcAft>
              <a:buClr>
                <a:srgbClr val="000000"/>
              </a:buClr>
              <a:buSzPts val="1800"/>
              <a:tabLst/>
              <a:defRPr/>
            </a:pPr>
            <a:r>
              <a:rPr kumimoji="0" lang="sv-SE" sz="1400" b="0" i="0" u="none" strike="noStrike" kern="0" cap="none" spc="0" normalizeH="0" baseline="0" noProof="0" dirty="0">
                <a:ln>
                  <a:noFill/>
                </a:ln>
                <a:solidFill>
                  <a:schemeClr val="bg1"/>
                </a:solidFill>
                <a:effectLst/>
                <a:uLnTx/>
                <a:uFillTx/>
                <a:latin typeface="Georgia" panose="02040502050405020303" pitchFamily="18" charset="0"/>
                <a:ea typeface="Lato"/>
                <a:cs typeface="Lato"/>
                <a:sym typeface="Lato"/>
              </a:rPr>
              <a:t>2. Berätta och diskutera med varandra i smågrupper och helgrupp: Var har individer och gruppen sina styrkor? Hur kan vi använda oss av detta när vi fördelar arbetsuppgifter? Behöver vi utveckla några förmågor? Hur gör vi det på ett bra sätt?</a:t>
            </a:r>
            <a:endParaRPr kumimoji="0" sz="1400" b="0" i="0" u="none" strike="noStrike" kern="0" cap="none" spc="0" normalizeH="0" baseline="0" noProof="0" dirty="0">
              <a:ln>
                <a:noFill/>
              </a:ln>
              <a:solidFill>
                <a:schemeClr val="bg1"/>
              </a:solidFill>
              <a:effectLst/>
              <a:uLnTx/>
              <a:uFillTx/>
              <a:latin typeface="Georgia" panose="02040502050405020303" pitchFamily="18" charset="0"/>
              <a:ea typeface="Arial"/>
              <a:cs typeface="Arial"/>
              <a:sym typeface="Arial"/>
            </a:endParaRPr>
          </a:p>
        </p:txBody>
      </p:sp>
    </p:spTree>
  </p:cSld>
  <p:clrMapOvr>
    <a:masterClrMapping/>
  </p:clrMapOvr>
</p:sld>
</file>

<file path=ppt/theme/theme1.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327</Words>
  <Application>Microsoft Office PowerPoint</Application>
  <PresentationFormat>Bredbild</PresentationFormat>
  <Paragraphs>28</Paragraphs>
  <Slides>4</Slides>
  <Notes>3</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4</vt:i4>
      </vt:variant>
    </vt:vector>
  </HeadingPairs>
  <TitlesOfParts>
    <vt:vector size="12" baseType="lpstr">
      <vt:lpstr>Arial</vt:lpstr>
      <vt:lpstr>Calibri</vt:lpstr>
      <vt:lpstr>Georgia</vt:lpstr>
      <vt:lpstr>Lato</vt:lpstr>
      <vt:lpstr>Lucida Sans</vt:lpstr>
      <vt:lpstr>Noto Sans Symbols</vt:lpstr>
      <vt:lpstr>Times New Roman</vt:lpstr>
      <vt:lpstr>Dark_infra</vt:lpstr>
      <vt:lpstr>Att bygga ett framgångsrikt team</vt:lpstr>
      <vt:lpstr>Complexity leadership</vt:lpstr>
      <vt:lpstr>Delat ledarskap</vt:lpstr>
      <vt:lpstr>Delat ledarskap i komplexa sammanhang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Vilka är InfraSwedens styrkeområden?</dc:title>
  <dc:creator>Bodil Sandén</dc:creator>
  <cp:lastModifiedBy>Lisa Johnsson</cp:lastModifiedBy>
  <cp:revision>14</cp:revision>
  <dcterms:created xsi:type="dcterms:W3CDTF">2022-09-21T15:29:28Z</dcterms:created>
  <dcterms:modified xsi:type="dcterms:W3CDTF">2023-07-21T10:53:06Z</dcterms:modified>
</cp:coreProperties>
</file>