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Lato"/>
      <p:regular r:id="rId9"/>
      <p:bold r:id="rId10"/>
      <p:italic r:id="rId11"/>
      <p:boldItalic r:id="rId12"/>
    </p:embeddedFont>
    <p:embeddedFont>
      <p:font typeface="Arial Black"/>
      <p:regular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zkZk4nBexj2W+nweh1qnj8bI4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3" Type="http://schemas.openxmlformats.org/officeDocument/2006/relationships/font" Target="fonts/ArialBlack-regular.fntdata"/><Relationship Id="rId12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regular.fntdata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sv-S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/>
          <p:nvPr>
            <p:ph idx="2" type="sldImg"/>
          </p:nvPr>
        </p:nvSpPr>
        <p:spPr>
          <a:xfrm>
            <a:off x="160338" y="1350963"/>
            <a:ext cx="6477000" cy="3643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679451" y="5195587"/>
            <a:ext cx="5438775" cy="4251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8" name="Google Shape;68;p1:notes"/>
          <p:cNvSpPr txBox="1"/>
          <p:nvPr>
            <p:ph idx="12" type="sldNum"/>
          </p:nvPr>
        </p:nvSpPr>
        <p:spPr>
          <a:xfrm>
            <a:off x="3849688" y="10256491"/>
            <a:ext cx="2946400" cy="540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sv-SE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0793001c75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0793001c75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0793001c75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2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sv-SE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Lucida San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838199" y="3602038"/>
            <a:ext cx="105119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22" name="Google Shape;22;p5"/>
          <p:cNvSpPr txBox="1"/>
          <p:nvPr/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sv-SE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2023-01-05</a:t>
            </a:r>
            <a:endParaRPr b="0" i="0" sz="900" u="none" cap="none" strike="noStrik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" name="Google Shape;23;p5"/>
          <p:cNvSpPr txBox="1"/>
          <p:nvPr/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b="0" i="0" lang="sv-SE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‹#›</a:t>
            </a:fld>
            <a:endParaRPr b="0" i="0" sz="900" u="none" cap="none" strike="noStrik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76981" y="5936488"/>
            <a:ext cx="7745817" cy="92151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/>
          <p:nvPr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3pPr>
            <a:lvl4pPr indent="-3048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4pPr>
            <a:lvl5pPr indent="-3048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>
  <p:cSld name="Rubrik och innehåll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/>
          <p:nvPr>
            <p:ph idx="2" type="pic"/>
          </p:nvPr>
        </p:nvSpPr>
        <p:spPr>
          <a:xfrm>
            <a:off x="1" y="0"/>
            <a:ext cx="422379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5375920" y="8367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21"/>
          <p:cNvSpPr txBox="1"/>
          <p:nvPr>
            <p:ph type="title"/>
          </p:nvPr>
        </p:nvSpPr>
        <p:spPr>
          <a:xfrm>
            <a:off x="344158" y="3923493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bg>
      <p:bgPr>
        <a:solidFill>
          <a:schemeClr val="accen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251975" lIns="251975" spcFirstLastPara="1" rIns="251975" wrap="square" tIns="2519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>
            <p:ph idx="2" type="pic"/>
          </p:nvPr>
        </p:nvSpPr>
        <p:spPr>
          <a:xfrm>
            <a:off x="3501957" y="0"/>
            <a:ext cx="869004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348026" y="3529010"/>
            <a:ext cx="695134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4348026" y="2319336"/>
            <a:ext cx="6951345" cy="89535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019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 txBox="1"/>
          <p:nvPr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-SE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Använd denna bild som den är eller lägg in en bild i bakgrunden (klicka på bildikonen i mitten).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 showMasterSp="0">
  <p:cSld name="1_Content with Caption">
    <p:bg>
      <p:bgPr>
        <a:solidFill>
          <a:schemeClr val="accen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type="title"/>
          </p:nvPr>
        </p:nvSpPr>
        <p:spPr>
          <a:xfrm>
            <a:off x="819038" y="798286"/>
            <a:ext cx="10531134" cy="9800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" type="body"/>
          </p:nvPr>
        </p:nvSpPr>
        <p:spPr>
          <a:xfrm>
            <a:off x="838200" y="2013857"/>
            <a:ext cx="6096459" cy="40458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56" name="Google Shape;56;p14"/>
          <p:cNvSpPr/>
          <p:nvPr>
            <p:ph idx="2" type="pic"/>
          </p:nvPr>
        </p:nvSpPr>
        <p:spPr>
          <a:xfrm>
            <a:off x="7342053" y="2051595"/>
            <a:ext cx="4008120" cy="400811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Picture with Caption" showMasterSp="0" type="picTx">
  <p:cSld name="PICTURE_WITH_CAPTION_TEXT">
    <p:bg>
      <p:bgPr>
        <a:solidFill>
          <a:schemeClr val="accen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/>
          <p:nvPr>
            <p:ph idx="2" type="pic"/>
          </p:nvPr>
        </p:nvSpPr>
        <p:spPr>
          <a:xfrm>
            <a:off x="6096000" y="1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839788" y="2013857"/>
            <a:ext cx="4457926" cy="3855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icture with Caption" showMasterSp="0">
  <p:cSld name="1_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6892240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6892240" y="2013857"/>
            <a:ext cx="4457926" cy="3855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b="0" i="0" sz="3300" u="none" cap="none" strike="noStrik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814607" y="6019795"/>
            <a:ext cx="1389129" cy="83820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/>
          <p:nvPr/>
        </p:nvSpPr>
        <p:spPr>
          <a:xfrm>
            <a:off x="912231" y="191733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t/>
            </a:r>
            <a:endParaRPr b="1" i="0" sz="6400" u="none" cap="none" strike="noStrike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1" name="Google Shape;71;p1"/>
          <p:cNvSpPr txBox="1"/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Font typeface="Lucida Sans"/>
              <a:buNone/>
            </a:pPr>
            <a:r>
              <a:rPr lang="sv-SE" sz="4800"/>
              <a:t>Lär känna dina lagkamrater</a:t>
            </a:r>
            <a:endParaRPr sz="4800"/>
          </a:p>
        </p:txBody>
      </p:sp>
      <p:sp>
        <p:nvSpPr>
          <p:cNvPr id="72" name="Google Shape;72;p1"/>
          <p:cNvSpPr txBox="1"/>
          <p:nvPr>
            <p:ph idx="4294967295" type="body"/>
          </p:nvPr>
        </p:nvSpPr>
        <p:spPr>
          <a:xfrm>
            <a:off x="838201" y="4056975"/>
            <a:ext cx="77988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sv-SE" sz="2400">
                <a:latin typeface="Arial"/>
                <a:ea typeface="Arial"/>
                <a:cs typeface="Arial"/>
                <a:sym typeface="Arial"/>
              </a:rPr>
              <a:t>Ett verktyg i Innovationsakademin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sv-SE"/>
              <a:t>Om metoden och genomförande</a:t>
            </a:r>
            <a:endParaRPr/>
          </a:p>
        </p:txBody>
      </p:sp>
      <p:sp>
        <p:nvSpPr>
          <p:cNvPr id="78" name="Google Shape;78;p3"/>
          <p:cNvSpPr txBox="1"/>
          <p:nvPr>
            <p:ph idx="1" type="body"/>
          </p:nvPr>
        </p:nvSpPr>
        <p:spPr>
          <a:xfrm>
            <a:off x="838200" y="1562300"/>
            <a:ext cx="10515600" cy="44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Förutsättningarna att lyckas i ett projekt stärks om deltagarna redan tidigt är överens om enskilda aktörer och individers roller, ansvar och arbetsformer. Det är viktigt att tidigt skapa en förståelse för att alla aktörer/organisationer och individer inte deltar på lika villkor.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Detta verktyg kan användas när aktörer ska börja samarbeta t ex vid ett startmöte. Ö</a:t>
            </a: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vningen synliggöra detta genom att aktörerna lär känna varandra och varandras olika förutsättningar, syften och drivkrafter. Resultatet blir en viktig utgångspunkt och vägledning genom samarbetet och kan förebygga eventuella konflikter i ett senare skede.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Mallen består av fem frågor/påståenden som lyfter viktiga ingångsvärden så som motiv, drivkrafter, mål. viktiga förutsättningar och det egna bidraget.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Mallen är utvecklad utifrån ett organisationsperspektiv, men kan lätt anpassas till ett individperspektiv när ett dedikerat utvecklingsteam är på plats och satt att börja arbeta.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0793001c75_0_1"/>
          <p:cNvSpPr txBox="1"/>
          <p:nvPr>
            <p:ph type="title"/>
          </p:nvPr>
        </p:nvSpPr>
        <p:spPr>
          <a:xfrm>
            <a:off x="838200" y="768719"/>
            <a:ext cx="10515600" cy="100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Gör så här: </a:t>
            </a:r>
            <a:endParaRPr/>
          </a:p>
        </p:txBody>
      </p:sp>
      <p:sp>
        <p:nvSpPr>
          <p:cNvPr id="85" name="Google Shape;85;g20793001c75_0_1"/>
          <p:cNvSpPr txBox="1"/>
          <p:nvPr>
            <p:ph idx="1" type="body"/>
          </p:nvPr>
        </p:nvSpPr>
        <p:spPr>
          <a:xfrm>
            <a:off x="838200" y="2013857"/>
            <a:ext cx="10515600" cy="400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Skriv </a:t>
            </a: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ut mallen på nästa sida och ge ett exemplar till varje deltagande organisation. Eller dela mallen digitalt med deltagarna vid ett onlinemöte.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Medarbetare från respektive organisation samlas och fyller gemensamt i mallen.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Därefter presenteras organisationerna sin poster inför varandra. Åhörare lyssnare efter möjligheter, beroenden och eventuella målkonflikter.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sv-SE" sz="1800">
                <a:latin typeface="Open Sans"/>
                <a:ea typeface="Open Sans"/>
                <a:cs typeface="Open Sans"/>
                <a:sym typeface="Open Sans"/>
              </a:rPr>
              <a:t>Hjälp sedan åt att synliggöra dessa och prata bestäm gemensamt hur dessa ska hanteras.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/>
        </p:nvSpPr>
        <p:spPr>
          <a:xfrm>
            <a:off x="4583832" y="3093667"/>
            <a:ext cx="2604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sv-SE" sz="2400">
                <a:solidFill>
                  <a:schemeClr val="accent5"/>
                </a:solidFill>
                <a:latin typeface="Lucida Sans"/>
                <a:ea typeface="Lucida Sans"/>
                <a:cs typeface="Lucida Sans"/>
                <a:sym typeface="Lucida Sans"/>
              </a:rPr>
              <a:t>Namn på o</a:t>
            </a:r>
            <a:r>
              <a:rPr b="0" i="0" lang="sv-SE" sz="2400" u="none" cap="none" strike="noStrike">
                <a:solidFill>
                  <a:schemeClr val="accent5"/>
                </a:solidFill>
                <a:latin typeface="Lucida Sans"/>
                <a:ea typeface="Lucida Sans"/>
                <a:cs typeface="Lucida Sans"/>
                <a:sym typeface="Lucida Sans"/>
              </a:rPr>
              <a:t>rganisationen</a:t>
            </a:r>
            <a:endParaRPr b="0" i="0" sz="2400" u="none" cap="none" strike="noStrike">
              <a:solidFill>
                <a:schemeClr val="accent5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2" name="Google Shape;92;p12"/>
          <p:cNvSpPr txBox="1"/>
          <p:nvPr/>
        </p:nvSpPr>
        <p:spPr>
          <a:xfrm>
            <a:off x="551384" y="1988840"/>
            <a:ext cx="3024336" cy="12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sv-SE" sz="2400" u="none" cap="none" strike="noStrik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rPr>
              <a:t>Vi vill engagera oss i detta därför att…</a:t>
            </a:r>
            <a:endParaRPr b="0" i="0" sz="2400" u="none" cap="none" strike="noStrike">
              <a:solidFill>
                <a:schemeClr val="accent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3" name="Google Shape;93;p12"/>
          <p:cNvSpPr txBox="1"/>
          <p:nvPr/>
        </p:nvSpPr>
        <p:spPr>
          <a:xfrm>
            <a:off x="4727848" y="467380"/>
            <a:ext cx="3024336" cy="8950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0" i="0" lang="sv-SE" sz="2400" u="none" cap="none" strike="noStrik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rPr>
              <a:t>Våra viktigaste drivkrafter…</a:t>
            </a:r>
            <a:endParaRPr b="0" i="0" sz="2400" u="none" cap="none" strike="noStrike">
              <a:solidFill>
                <a:schemeClr val="accent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4" name="Google Shape;94;p12"/>
          <p:cNvSpPr txBox="1"/>
          <p:nvPr/>
        </p:nvSpPr>
        <p:spPr>
          <a:xfrm>
            <a:off x="8616280" y="1983589"/>
            <a:ext cx="3024336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sv-SE" sz="2400" u="none" cap="none" strike="noStrik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rPr>
              <a:t>Vi vill bidra med följande…</a:t>
            </a:r>
            <a:endParaRPr b="0" i="0" sz="2400" u="none" cap="none" strike="noStrike">
              <a:solidFill>
                <a:schemeClr val="accent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5" name="Google Shape;95;p12"/>
          <p:cNvSpPr txBox="1"/>
          <p:nvPr/>
        </p:nvSpPr>
        <p:spPr>
          <a:xfrm>
            <a:off x="7331754" y="4499829"/>
            <a:ext cx="4126467" cy="12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sv-SE" sz="2400" u="none" cap="none" strike="noStrik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rPr>
              <a:t>Viktiga förutsättningar för oss att göra ett bra jobb är…</a:t>
            </a:r>
            <a:endParaRPr b="0" i="0" sz="2400" u="none" cap="none" strike="noStrike">
              <a:solidFill>
                <a:schemeClr val="accent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6" name="Google Shape;96;p12"/>
          <p:cNvSpPr txBox="1"/>
          <p:nvPr/>
        </p:nvSpPr>
        <p:spPr>
          <a:xfrm>
            <a:off x="1199456" y="4499829"/>
            <a:ext cx="3384376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sv-SE" sz="2400" u="none" cap="none" strike="noStrik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rPr>
              <a:t>Vårt mål med detta projekt är att…</a:t>
            </a:r>
            <a:endParaRPr b="0" i="0" sz="2400" u="none" cap="none" strike="noStrike">
              <a:solidFill>
                <a:schemeClr val="accent3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2020-09-22T11:07:32Z</dcterms:created>
  <dc:creator>Bodil Sandén</dc:creator>
</cp:coreProperties>
</file>