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rial Black" panose="020B0A04020102020204" pitchFamily="34" charset="0"/>
      <p:regular r:id="rId21"/>
      <p:bold r:id="rId22"/>
    </p:embeddedFon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Lucida Sans" panose="020B0602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NZ6pCzQFRw0qEzYSPs0XS+M10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CDC8C9-741C-43F9-8756-AD268C1D07E6}">
  <a:tblStyle styleId="{FACDC8C9-741C-43F9-8756-AD268C1D07E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8"/>
          </a:solidFill>
        </a:fill>
      </a:tcStyle>
    </a:wholeTbl>
    <a:band1H>
      <a:tcTxStyle b="off" i="off"/>
      <a:tcStyle>
        <a:tcBdr/>
        <a:fill>
          <a:solidFill>
            <a:srgbClr val="CBCCCE"/>
          </a:solidFill>
        </a:fill>
      </a:tcStyle>
    </a:band1H>
    <a:band2H>
      <a:tcTxStyle b="off" i="off"/>
      <a:tcStyle>
        <a:tcBdr/>
      </a:tcStyle>
    </a:band2H>
    <a:band1V>
      <a:tcTxStyle b="off" i="off"/>
      <a:tcStyle>
        <a:tcBdr/>
        <a:fill>
          <a:solidFill>
            <a:srgbClr val="CBCCCE"/>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customschemas.google.com/relationships/presentationmetadata" Target="meta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60338" y="1350963"/>
            <a:ext cx="6477000" cy="3643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79451" y="5195587"/>
            <a:ext cx="5438775" cy="42510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0000"/>
              </a:highlight>
            </a:endParaRPr>
          </a:p>
        </p:txBody>
      </p:sp>
      <p:sp>
        <p:nvSpPr>
          <p:cNvPr id="93" name="Google Shape;93;p1:notes"/>
          <p:cNvSpPr txBox="1">
            <a:spLocks noGrp="1"/>
          </p:cNvSpPr>
          <p:nvPr>
            <p:ph type="sldNum" idx="12"/>
          </p:nvPr>
        </p:nvSpPr>
        <p:spPr>
          <a:xfrm>
            <a:off x="3849688" y="10256491"/>
            <a:ext cx="2946400" cy="54045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4: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5" name="Google Shape;165;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5: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sv-SE">
                <a:solidFill>
                  <a:srgbClr val="000000"/>
                </a:solidFill>
              </a:rPr>
              <a:t>Genom att stödja människors inre motivation ökar engagemang och motivation. </a:t>
            </a:r>
            <a:endParaRPr/>
          </a:p>
        </p:txBody>
      </p:sp>
      <p:sp>
        <p:nvSpPr>
          <p:cNvPr id="173" name="Google Shape;173;p2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Times New Roman"/>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2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sv-SE"/>
              <a:t>Varför är motivation viktigt? Det är människor som gör jobbet, därför är det viktigt att veta vad som driver dem. Inom psykologin skiljer man på inre och yttre motivation. Den yttre motivationen är en belöning efter utfört arbete, ex lön, beröm, betyg, att barn får pengar när de städar etc. Vi vänjer oss vid den yttre belöningen – den måste man öka hela tiden. Om vi ökar den yttre motivationen går den inre motivationen ner.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Den inre motivationen är den egna drivkraften. Vi känner glädje när vi gör något.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Vad säger då forskningen? Daniel Pink har sammanfattat det i tre punkter. Autonomy, mastery, purpose</a:t>
            </a:r>
            <a:endParaRPr/>
          </a:p>
        </p:txBody>
      </p:sp>
      <p:sp>
        <p:nvSpPr>
          <p:cNvPr id="181" name="Google Shape;181;p2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sv-SE" sz="1200" b="0" i="0" u="none" strike="noStrike" cap="none">
                <a:solidFill>
                  <a:srgbClr val="000000"/>
                </a:solidFill>
                <a:latin typeface="Times New Roman"/>
                <a:ea typeface="Times New Roman"/>
                <a:cs typeface="Times New Roman"/>
                <a:sym typeface="Times New Roman"/>
              </a:rPr>
              <a:t>12</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7: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Ett kreativt klimat har många likheter med en bra arbetsmiljö. </a:t>
            </a:r>
            <a:endParaRPr/>
          </a:p>
        </p:txBody>
      </p:sp>
      <p:sp>
        <p:nvSpPr>
          <p:cNvPr id="189" name="Google Shape;189;p2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sz="1800"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endParaRPr/>
          </a:p>
        </p:txBody>
      </p:sp>
      <p:sp>
        <p:nvSpPr>
          <p:cNvPr id="223" name="Google Shape;223;p2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Times New Roman"/>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4: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v-SE"/>
              <a:t>En sjunkande ambitionsnivå</a:t>
            </a:r>
            <a:endParaRPr/>
          </a:p>
          <a:p>
            <a:pPr marL="0" lvl="0" indent="0" algn="l" rtl="0">
              <a:lnSpc>
                <a:spcPct val="100000"/>
              </a:lnSpc>
              <a:spcBef>
                <a:spcPts val="0"/>
              </a:spcBef>
              <a:spcAft>
                <a:spcPts val="0"/>
              </a:spcAft>
              <a:buClr>
                <a:schemeClr val="dk1"/>
              </a:buClr>
              <a:buSzPts val="1200"/>
              <a:buFont typeface="Calibri"/>
              <a:buNone/>
            </a:pPr>
            <a:r>
              <a:rPr lang="sv-SE"/>
              <a:t>Längst till vänster – hög ambitionsnivå att lösa det</a:t>
            </a:r>
            <a:endParaRPr/>
          </a:p>
          <a:p>
            <a:pPr marL="0" lvl="0" indent="0" algn="l" rtl="0">
              <a:lnSpc>
                <a:spcPct val="100000"/>
              </a:lnSpc>
              <a:spcBef>
                <a:spcPts val="0"/>
              </a:spcBef>
              <a:spcAft>
                <a:spcPts val="0"/>
              </a:spcAft>
              <a:buClr>
                <a:schemeClr val="dk1"/>
              </a:buClr>
              <a:buSzPts val="1200"/>
              <a:buFont typeface="Calibri"/>
              <a:buNone/>
            </a:pPr>
            <a:r>
              <a:rPr lang="sv-SE"/>
              <a:t>Längst till höger  -låg ambitionsnivå att lösa det</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sv-SE"/>
              <a:t>Dialog: Man är villig att försöka förstå hur den andre menar, vara öppen med vad som är viktigt för andra och mig själv</a:t>
            </a:r>
            <a:endParaRPr/>
          </a:p>
          <a:p>
            <a:pPr marL="0" lvl="0" indent="0" algn="l" rtl="0">
              <a:lnSpc>
                <a:spcPct val="100000"/>
              </a:lnSpc>
              <a:spcBef>
                <a:spcPts val="0"/>
              </a:spcBef>
              <a:spcAft>
                <a:spcPts val="0"/>
              </a:spcAft>
              <a:buClr>
                <a:schemeClr val="dk1"/>
              </a:buClr>
              <a:buSzPts val="1200"/>
              <a:buFont typeface="Calibri"/>
              <a:buNone/>
            </a:pPr>
            <a:r>
              <a:rPr lang="sv-SE"/>
              <a:t>Leder till mer hållbara beslut. Nackdelen med dialog är de förutsättningar som behövs: tillit och förtroende för varandra. Det tar tid att lyssna på varandra. Vi har ont om tid. Använd dialog till viktiga frågor.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sv-SE"/>
              <a:t>Diskussion: De berörda parterna har ganska färdiga uppfattningar. Man argumenterar och kommer fram till en överenskommelse eller uppgörelse. Förhandling. </a:t>
            </a:r>
            <a:endParaRPr/>
          </a:p>
          <a:p>
            <a:pPr marL="0" lvl="0" indent="0" algn="l" rtl="0">
              <a:lnSpc>
                <a:spcPct val="100000"/>
              </a:lnSpc>
              <a:spcBef>
                <a:spcPts val="0"/>
              </a:spcBef>
              <a:spcAft>
                <a:spcPts val="0"/>
              </a:spcAft>
              <a:buClr>
                <a:schemeClr val="dk1"/>
              </a:buClr>
              <a:buSzPts val="1200"/>
              <a:buFont typeface="Calibri"/>
              <a:buNone/>
            </a:pPr>
            <a:r>
              <a:rPr lang="sv-SE"/>
              <a:t>Det blir en dragkamp i diskussionen. En styrkemätning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sv-SE"/>
              <a:t>Regelstyrda procedurer: Lagar och förordningar, ex arbetsordning, fackliga förhandlingar</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sv-SE"/>
              <a:t>Makt: ex nu har det redan hänt, inte öppet för förhandling eller hantering längre.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31" name="Google Shape;231;p34: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rgbClr val="000000"/>
                </a:solidFill>
                <a:latin typeface="Times New Roman"/>
                <a:ea typeface="Times New Roman"/>
                <a:cs typeface="Times New Roman"/>
                <a:sym typeface="Times New Roman"/>
              </a:rPr>
              <a:t>16</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Bör insatser göras på individ-, relation- eller systemnivå eller en kombination?</a:t>
            </a:r>
            <a:endParaRPr/>
          </a:p>
          <a:p>
            <a:pPr marL="0" lvl="0" indent="0" algn="l" rtl="0">
              <a:lnSpc>
                <a:spcPct val="100000"/>
              </a:lnSpc>
              <a:spcBef>
                <a:spcPts val="0"/>
              </a:spcBef>
              <a:spcAft>
                <a:spcPts val="0"/>
              </a:spcAft>
              <a:buSzPts val="1400"/>
              <a:buNone/>
            </a:pPr>
            <a:r>
              <a:rPr lang="sv-SE"/>
              <a:t>Finns förutsättningar att bearbeta konflikten i grupp eller enskilda samtal? Dialoginsatsen</a:t>
            </a:r>
            <a:endParaRPr/>
          </a:p>
          <a:p>
            <a:pPr marL="0" lvl="0" indent="0" algn="l" rtl="0">
              <a:lnSpc>
                <a:spcPct val="100000"/>
              </a:lnSpc>
              <a:spcBef>
                <a:spcPts val="0"/>
              </a:spcBef>
              <a:spcAft>
                <a:spcPts val="0"/>
              </a:spcAft>
              <a:buSzPts val="1400"/>
              <a:buNone/>
            </a:pPr>
            <a:r>
              <a:rPr lang="sv-SE"/>
              <a:t>Finns det anledning att låta konflikten behandlas enligt de formella procedurerna, reglerna, avtal osv. Har någon av parterna rättigheter som måste beaktas?</a:t>
            </a:r>
            <a:endParaRPr/>
          </a:p>
          <a:p>
            <a:pPr marL="0" lvl="0" indent="0" algn="l" rtl="0">
              <a:lnSpc>
                <a:spcPct val="100000"/>
              </a:lnSpc>
              <a:spcBef>
                <a:spcPts val="0"/>
              </a:spcBef>
              <a:spcAft>
                <a:spcPts val="0"/>
              </a:spcAft>
              <a:buSzPts val="1400"/>
              <a:buNone/>
            </a:pPr>
            <a:r>
              <a:rPr lang="sv-SE"/>
              <a:t>Finns det argument som talar för att konflikten bör behandlas med ensidigt beslutade åtgärder? Ex omplacering mm</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9" name="Google Shape;23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sv-SE" sz="1200" b="0" i="0" u="none" strike="noStrike" cap="none">
                <a:solidFill>
                  <a:srgbClr val="000000"/>
                </a:solidFill>
                <a:latin typeface="Times New Roman"/>
                <a:ea typeface="Times New Roman"/>
                <a:cs typeface="Times New Roman"/>
                <a:sym typeface="Times New Roman"/>
              </a:rPr>
              <a:t>17</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3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sv-SE" sz="1200" b="0" i="0" u="none" strike="noStrike" cap="none">
                <a:solidFill>
                  <a:schemeClr val="dk1"/>
                </a:solidFill>
                <a:latin typeface="Times New Roman"/>
                <a:ea typeface="Times New Roman"/>
                <a:cs typeface="Times New Roman"/>
                <a:sym typeface="Times New Roman"/>
              </a:rPr>
              <a:t>18</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079604d06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079604d06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2079604d06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En definition av konflikter. Bra att förstå vad vi pratar 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Önskemål: Det måste finnas någon som vill något – man är inte villig att släppa dem. ”Jag vill att du lämnar in din rapport imorgon”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Blockering: Man upplever att det är Någon annan (som man är beroende av) som står i vägen, som blockerar mina önskemål – det är någon annan som måste göra något eller sluta göra något. Någon säger nej eller jag får inte en chans att ta upp det. Eller man säger ja men det händer aldrig.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Frustration: När man blir blockerad i önskemål som är viktiga för en, då blir man frustrerad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sv-SE"/>
              <a:t>Agerande: Frustrationen driver en till att göra något. När man blir frustrerad så aktiverar man amygdala – primitiva delen av hjärnan – agerar ut sina känslor </a:t>
            </a:r>
            <a:endParaRPr/>
          </a:p>
        </p:txBody>
      </p:sp>
      <p:sp>
        <p:nvSpPr>
          <p:cNvPr id="108" name="Google Shape;108;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sv-SE"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v-SE"/>
              <a:t>Förslag till kort övning att använda i projektet eller arbetsgruppen för att inleda en diskussion om konflikter. Detta kan sedan användas som utgångspunkt i den fortsatta diskussionen. </a:t>
            </a:r>
            <a:endParaRPr/>
          </a:p>
        </p:txBody>
      </p:sp>
      <p:sp>
        <p:nvSpPr>
          <p:cNvPr id="116" name="Google Shape;116;p1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sz="1800"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Konflikter är en del av vardagen: det handlar om att förebygga- hantera och lära</a:t>
            </a:r>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Eftersom konflikter kan uppstå i många sammanhang behöver man en stor verktygslåda. </a:t>
            </a:r>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Vi ska ge er en liten bit av både att förebygga – hur man kan hantera konflikter som uppstår, samt att reflektera och lära. </a:t>
            </a:r>
            <a:endParaRPr/>
          </a:p>
          <a:p>
            <a:pPr marL="0" lvl="0" indent="0" algn="l" rtl="0">
              <a:lnSpc>
                <a:spcPct val="100000"/>
              </a:lnSpc>
              <a:spcBef>
                <a:spcPts val="0"/>
              </a:spcBef>
              <a:spcAft>
                <a:spcPts val="0"/>
              </a:spcAft>
              <a:buClr>
                <a:srgbClr val="000000"/>
              </a:buClr>
              <a:buSzPts val="1800"/>
              <a:buFont typeface="Arial"/>
              <a:buNone/>
            </a:pPr>
            <a:endParaRPr sz="1500"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Konflikter uppstår oftast på tre nivåer: individnivån, relationsnivån och systemnivån</a:t>
            </a:r>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Individnivå: Hur bidrar de berörda parternas personlighet och livssituation till konflikten?</a:t>
            </a:r>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Relationsnivån: Vad har hänt i relationen mellan parterna?</a:t>
            </a:r>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Systemnivån: Vilka egenskaper i organisationen har möjliggjort att konflikten kunnat uppkomma och fortgå?</a:t>
            </a:r>
            <a:endParaRPr/>
          </a:p>
          <a:p>
            <a:pPr marL="0" lvl="0" indent="0" algn="l" rtl="0">
              <a:lnSpc>
                <a:spcPct val="100000"/>
              </a:lnSpc>
              <a:spcBef>
                <a:spcPts val="0"/>
              </a:spcBef>
              <a:spcAft>
                <a:spcPts val="0"/>
              </a:spcAft>
              <a:buClr>
                <a:schemeClr val="dk1"/>
              </a:buClr>
              <a:buSzPts val="1800"/>
              <a:buFont typeface="Arial"/>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Det är viktigt att förstå vart konflikten finns för att på bästa sätt lösa den. </a:t>
            </a:r>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För att hantera en konflikt på individnivå kan det handla om samtal med en specifik individ</a:t>
            </a:r>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Relationsnivån kan handla om att reda ut olösta frågor eller dåligt fungerande relationer</a:t>
            </a:r>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Systemnivån kan handla om att reda ut arbetsorganisationen eller arbeta med allmänna normer och förhållningssätt.</a:t>
            </a: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Människor har behov så som förtroende, tillit, känna samhörighet, frihet, trygghet mm. Dessa behov är ofta teman i konflikter. </a:t>
            </a:r>
            <a:endParaRPr/>
          </a:p>
          <a:p>
            <a:pPr marL="0" lvl="0" indent="0" algn="l" rtl="0">
              <a:lnSpc>
                <a:spcPct val="100000"/>
              </a:lnSpc>
              <a:spcBef>
                <a:spcPts val="0"/>
              </a:spcBef>
              <a:spcAft>
                <a:spcPts val="0"/>
              </a:spcAft>
              <a:buClr>
                <a:srgbClr val="000000"/>
              </a:buClr>
              <a:buSzPts val="1800"/>
              <a:buFont typeface="Arial"/>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Förebyggande: </a:t>
            </a:r>
            <a:endParaRPr b="0" i="0" u="none" strike="noStrike">
              <a:solidFill>
                <a:schemeClr val="dk1"/>
              </a:solidFill>
              <a:latin typeface="Calibri"/>
              <a:ea typeface="Calibri"/>
              <a:cs typeface="Calibri"/>
              <a:sym typeface="Calibri"/>
            </a:endParaRPr>
          </a:p>
          <a:p>
            <a:pPr marL="171450" lvl="0" indent="-152400" algn="l" rtl="0">
              <a:lnSpc>
                <a:spcPct val="100000"/>
              </a:lnSpc>
              <a:spcBef>
                <a:spcPts val="0"/>
              </a:spcBef>
              <a:spcAft>
                <a:spcPts val="0"/>
              </a:spcAft>
              <a:buClr>
                <a:srgbClr val="000000"/>
              </a:buClr>
              <a:buSzPts val="1500"/>
              <a:buFont typeface="Calibri"/>
              <a:buChar char="-"/>
            </a:pPr>
            <a:r>
              <a:rPr lang="sv-SE" sz="900" b="0" i="0" u="none" strike="noStrike">
                <a:solidFill>
                  <a:schemeClr val="dk1"/>
                </a:solidFill>
                <a:latin typeface="Calibri"/>
                <a:ea typeface="Calibri"/>
                <a:cs typeface="Calibri"/>
                <a:sym typeface="Calibri"/>
              </a:rPr>
              <a:t>Lära känna varandra</a:t>
            </a:r>
            <a:endParaRPr sz="900"/>
          </a:p>
          <a:p>
            <a:pPr marL="171450" lvl="0" indent="-152400" algn="l" rtl="0">
              <a:lnSpc>
                <a:spcPct val="100000"/>
              </a:lnSpc>
              <a:spcBef>
                <a:spcPts val="0"/>
              </a:spcBef>
              <a:spcAft>
                <a:spcPts val="0"/>
              </a:spcAft>
              <a:buClr>
                <a:srgbClr val="000000"/>
              </a:buClr>
              <a:buSzPts val="1500"/>
              <a:buFont typeface="Calibri"/>
              <a:buChar char="-"/>
            </a:pPr>
            <a:r>
              <a:rPr lang="sv-SE" sz="900" b="0" i="0" u="none" strike="noStrike">
                <a:solidFill>
                  <a:schemeClr val="dk1"/>
                </a:solidFill>
                <a:latin typeface="Calibri"/>
                <a:ea typeface="Calibri"/>
                <a:cs typeface="Calibri"/>
                <a:sym typeface="Calibri"/>
              </a:rPr>
              <a:t>Vägledande principer</a:t>
            </a:r>
            <a:endParaRPr sz="900"/>
          </a:p>
          <a:p>
            <a:pPr marL="171450" lvl="0" indent="-152400" algn="l" rtl="0">
              <a:lnSpc>
                <a:spcPct val="100000"/>
              </a:lnSpc>
              <a:spcBef>
                <a:spcPts val="0"/>
              </a:spcBef>
              <a:spcAft>
                <a:spcPts val="0"/>
              </a:spcAft>
              <a:buClr>
                <a:srgbClr val="000000"/>
              </a:buClr>
              <a:buSzPts val="1500"/>
              <a:buFont typeface="Calibri"/>
              <a:buChar char="-"/>
            </a:pPr>
            <a:r>
              <a:rPr lang="sv-SE" sz="900" b="0" i="0" u="none" strike="noStrike">
                <a:solidFill>
                  <a:schemeClr val="dk1"/>
                </a:solidFill>
                <a:latin typeface="Calibri"/>
                <a:ea typeface="Calibri"/>
                <a:cs typeface="Calibri"/>
                <a:sym typeface="Calibri"/>
              </a:rPr>
              <a:t>Planera möten för gemensam utveckling</a:t>
            </a:r>
            <a:endParaRPr sz="900"/>
          </a:p>
          <a:p>
            <a:pPr marL="171450" lvl="0" indent="-152400" algn="l" rtl="0">
              <a:lnSpc>
                <a:spcPct val="100000"/>
              </a:lnSpc>
              <a:spcBef>
                <a:spcPts val="0"/>
              </a:spcBef>
              <a:spcAft>
                <a:spcPts val="0"/>
              </a:spcAft>
              <a:buClr>
                <a:srgbClr val="000000"/>
              </a:buClr>
              <a:buSzPts val="1500"/>
              <a:buFont typeface="Calibri"/>
              <a:buChar char="-"/>
            </a:pPr>
            <a:r>
              <a:rPr lang="sv-SE" sz="900" b="0" i="0" u="none" strike="noStrike">
                <a:solidFill>
                  <a:schemeClr val="dk1"/>
                </a:solidFill>
                <a:latin typeface="Calibri"/>
                <a:ea typeface="Calibri"/>
                <a:cs typeface="Calibri"/>
                <a:sym typeface="Calibri"/>
              </a:rPr>
              <a:t>Komplexity leadership</a:t>
            </a:r>
            <a:endParaRPr sz="900" b="0" i="0" u="none" strike="noStrike">
              <a:solidFill>
                <a:schemeClr val="dk1"/>
              </a:solidFill>
              <a:latin typeface="Calibri"/>
              <a:ea typeface="Calibri"/>
              <a:cs typeface="Calibri"/>
              <a:sym typeface="Calibri"/>
            </a:endParaRPr>
          </a:p>
          <a:p>
            <a:pPr marL="171450" lvl="0" indent="-152400" algn="l" rtl="0">
              <a:lnSpc>
                <a:spcPct val="100000"/>
              </a:lnSpc>
              <a:spcBef>
                <a:spcPts val="0"/>
              </a:spcBef>
              <a:spcAft>
                <a:spcPts val="0"/>
              </a:spcAft>
              <a:buClr>
                <a:srgbClr val="000000"/>
              </a:buClr>
              <a:buSzPts val="1500"/>
              <a:buFont typeface="Calibri"/>
              <a:buChar char="-"/>
            </a:pPr>
            <a:r>
              <a:rPr lang="sv-SE" sz="900" b="0" i="0" u="none" strike="noStrike">
                <a:solidFill>
                  <a:schemeClr val="dk1"/>
                </a:solidFill>
                <a:latin typeface="Calibri"/>
                <a:ea typeface="Calibri"/>
                <a:cs typeface="Calibri"/>
                <a:sym typeface="Calibri"/>
              </a:rPr>
              <a:t>Motivation</a:t>
            </a:r>
            <a:endParaRPr sz="900"/>
          </a:p>
          <a:p>
            <a:pPr marL="0" lvl="0" indent="0" algn="l" rtl="0">
              <a:lnSpc>
                <a:spcPct val="100000"/>
              </a:lnSpc>
              <a:spcBef>
                <a:spcPts val="0"/>
              </a:spcBef>
              <a:spcAft>
                <a:spcPts val="0"/>
              </a:spcAft>
              <a:buClr>
                <a:srgbClr val="000000"/>
              </a:buClr>
              <a:buSzPts val="1800"/>
              <a:buFont typeface="Calibri"/>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sv-SE" b="0" i="0" u="none" strike="noStrike">
                <a:solidFill>
                  <a:srgbClr val="000000"/>
                </a:solidFill>
                <a:latin typeface="Calibri"/>
                <a:ea typeface="Calibri"/>
                <a:cs typeface="Calibri"/>
                <a:sym typeface="Calibri"/>
              </a:rPr>
              <a:t>Klimatregler för möten</a:t>
            </a:r>
            <a:endParaRPr b="0" i="0" u="none" strike="noStrike">
              <a:solidFill>
                <a:srgbClr val="000000"/>
              </a:solidFill>
              <a:latin typeface="Arial"/>
              <a:ea typeface="Arial"/>
              <a:cs typeface="Arial"/>
              <a:sym typeface="Arial"/>
            </a:endParaRPr>
          </a:p>
          <a:p>
            <a:pPr marL="342900" lvl="0" indent="-304800" algn="l" rtl="0">
              <a:lnSpc>
                <a:spcPct val="100000"/>
              </a:lnSpc>
              <a:spcBef>
                <a:spcPts val="10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Inte göra så stor skillnad på människor och kompetenser</a:t>
            </a:r>
            <a:endParaRPr b="0" i="0" u="none" strike="noStrike">
              <a:solidFill>
                <a:srgbClr val="000000"/>
              </a:solidFill>
              <a:latin typeface="Arial"/>
              <a:ea typeface="Arial"/>
              <a:cs typeface="Arial"/>
              <a:sym typeface="Arial"/>
            </a:endParaRPr>
          </a:p>
          <a:p>
            <a:pPr marL="342900" lvl="0" indent="-304800" algn="l" rtl="0">
              <a:lnSpc>
                <a:spcPct val="100000"/>
              </a:lnSpc>
              <a:spcBef>
                <a:spcPts val="10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Alla får arbeta med samma frågeställningar – Gemensam problemlösning</a:t>
            </a:r>
            <a:endParaRPr b="0" i="0" u="none" strike="noStrike">
              <a:solidFill>
                <a:srgbClr val="000000"/>
              </a:solidFill>
              <a:latin typeface="Arial"/>
              <a:ea typeface="Arial"/>
              <a:cs typeface="Arial"/>
              <a:sym typeface="Arial"/>
            </a:endParaRPr>
          </a:p>
          <a:p>
            <a:pPr marL="342900" lvl="0" indent="-304800" algn="l" rtl="0">
              <a:lnSpc>
                <a:spcPct val="100000"/>
              </a:lnSpc>
              <a:spcBef>
                <a:spcPts val="10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Brobryggande frågor</a:t>
            </a:r>
            <a:endParaRPr b="0" i="0" u="none" strike="noStrike">
              <a:solidFill>
                <a:srgbClr val="000000"/>
              </a:solidFill>
              <a:latin typeface="Arial"/>
              <a:ea typeface="Arial"/>
              <a:cs typeface="Arial"/>
              <a:sym typeface="Arial"/>
            </a:endParaRPr>
          </a:p>
          <a:p>
            <a:pPr marL="342900" lvl="0" indent="-304800" algn="l" rtl="0">
              <a:lnSpc>
                <a:spcPct val="100000"/>
              </a:lnSpc>
              <a:spcBef>
                <a:spcPts val="10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Uppmuntra deltagare att ställa frågor till varandra: ”Vad behöver du av mig för att kunna göra ditt jobb bättre?”</a:t>
            </a:r>
            <a:endParaRPr b="0" i="0" u="none" strike="noStrike">
              <a:solidFill>
                <a:srgbClr val="000000"/>
              </a:solidFill>
              <a:latin typeface="Arial"/>
              <a:ea typeface="Arial"/>
              <a:cs typeface="Arial"/>
              <a:sym typeface="Arial"/>
            </a:endParaRPr>
          </a:p>
          <a:p>
            <a:pPr marL="342900" lvl="0" indent="-304800" algn="l" rtl="0">
              <a:lnSpc>
                <a:spcPct val="100000"/>
              </a:lnSpc>
              <a:spcBef>
                <a:spcPts val="10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Övningar för perspektivtänk: Rollspel</a:t>
            </a:r>
            <a:endParaRPr b="0" i="0" u="none" strike="noStrike">
              <a:solidFill>
                <a:srgbClr val="000000"/>
              </a:solidFill>
              <a:latin typeface="Arial"/>
              <a:ea typeface="Arial"/>
              <a:cs typeface="Arial"/>
              <a:sym typeface="Arial"/>
            </a:endParaRPr>
          </a:p>
          <a:p>
            <a:pPr marL="342900" lvl="0" indent="-304800" algn="l" rtl="0">
              <a:lnSpc>
                <a:spcPct val="100000"/>
              </a:lnSpc>
              <a:spcBef>
                <a:spcPts val="10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Kickoff- mycket tid i början för att lära känna varandra</a:t>
            </a:r>
            <a:endParaRPr b="0" i="0" u="none" strike="noStrike">
              <a:solidFill>
                <a:srgbClr val="000000"/>
              </a:solidFill>
              <a:latin typeface="Arial"/>
              <a:ea typeface="Arial"/>
              <a:cs typeface="Arial"/>
              <a:sym typeface="Arial"/>
            </a:endParaRPr>
          </a:p>
          <a:p>
            <a:pPr marL="342900" lvl="0" indent="-304800" algn="l" rtl="0">
              <a:lnSpc>
                <a:spcPct val="100000"/>
              </a:lnSpc>
              <a:spcBef>
                <a:spcPts val="10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Coachingmetodiken: </a:t>
            </a:r>
            <a:endParaRPr b="0" i="0" u="none" strike="noStrike">
              <a:solidFill>
                <a:srgbClr val="000000"/>
              </a:solidFill>
              <a:latin typeface="Arial"/>
              <a:ea typeface="Arial"/>
              <a:cs typeface="Arial"/>
              <a:sym typeface="Arial"/>
            </a:endParaRPr>
          </a:p>
          <a:p>
            <a:pPr marL="742950" lvl="1" indent="-266700" algn="l" rtl="0">
              <a:lnSpc>
                <a:spcPct val="100000"/>
              </a:lnSpc>
              <a:spcBef>
                <a:spcPts val="5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Kontrakt om typen om samtal</a:t>
            </a:r>
            <a:endParaRPr b="0" i="0" u="none" strike="noStrike">
              <a:solidFill>
                <a:srgbClr val="000000"/>
              </a:solidFill>
              <a:latin typeface="Arial"/>
              <a:ea typeface="Arial"/>
              <a:cs typeface="Arial"/>
              <a:sym typeface="Arial"/>
            </a:endParaRPr>
          </a:p>
          <a:p>
            <a:pPr marL="742950" lvl="1" indent="-266700" algn="l" rtl="0">
              <a:lnSpc>
                <a:spcPct val="100000"/>
              </a:lnSpc>
              <a:spcBef>
                <a:spcPts val="5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Time-out för att leda tillbaka</a:t>
            </a:r>
            <a:endParaRPr b="0" i="0" u="none" strike="noStrike">
              <a:solidFill>
                <a:srgbClr val="000000"/>
              </a:solidFill>
              <a:latin typeface="Arial"/>
              <a:ea typeface="Arial"/>
              <a:cs typeface="Arial"/>
              <a:sym typeface="Arial"/>
            </a:endParaRPr>
          </a:p>
          <a:p>
            <a:pPr marL="742950" lvl="1" indent="-266700" algn="l" rtl="0">
              <a:lnSpc>
                <a:spcPct val="100000"/>
              </a:lnSpc>
              <a:spcBef>
                <a:spcPts val="500"/>
              </a:spcBef>
              <a:spcAft>
                <a:spcPts val="0"/>
              </a:spcAft>
              <a:buClr>
                <a:srgbClr val="000000"/>
              </a:buClr>
              <a:buSzPts val="1200"/>
              <a:buFont typeface="Arial"/>
              <a:buChar char="•"/>
            </a:pPr>
            <a:r>
              <a:rPr lang="sv-SE" b="0" i="0" u="none" strike="noStrike">
                <a:solidFill>
                  <a:srgbClr val="000000"/>
                </a:solidFill>
                <a:latin typeface="Calibri"/>
                <a:ea typeface="Calibri"/>
                <a:cs typeface="Calibri"/>
                <a:sym typeface="Calibri"/>
              </a:rPr>
              <a:t>Samtal om samtalet</a:t>
            </a:r>
            <a:endParaRPr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900"/>
          </a:p>
        </p:txBody>
      </p:sp>
      <p:sp>
        <p:nvSpPr>
          <p:cNvPr id="123" name="Google Shape;123;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Times New Roman"/>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v-SE"/>
              <a:t>Ett förslag på övning man kan använda för att lära känna varandra i ett projekt där deltagare kommer från olika verksamheter/organisationer.</a:t>
            </a:r>
            <a:endParaRPr/>
          </a:p>
          <a:p>
            <a:pPr marL="0" lvl="0" indent="0" algn="l" rtl="0">
              <a:lnSpc>
                <a:spcPct val="100000"/>
              </a:lnSpc>
              <a:spcBef>
                <a:spcPts val="0"/>
              </a:spcBef>
              <a:spcAft>
                <a:spcPts val="0"/>
              </a:spcAft>
              <a:buClr>
                <a:schemeClr val="dk1"/>
              </a:buClr>
              <a:buSzPts val="1200"/>
              <a:buFont typeface="Calibri"/>
              <a:buNone/>
            </a:pPr>
            <a:r>
              <a:rPr lang="sv-SE"/>
              <a:t>Aktörsnivå men man kan precis lika gärna göra om den och anpassa till individer.</a:t>
            </a:r>
            <a:endParaRPr/>
          </a:p>
        </p:txBody>
      </p:sp>
      <p:sp>
        <p:nvSpPr>
          <p:cNvPr id="131" name="Google Shape;131;p2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Times New Roman"/>
                <a:ea typeface="Times New Roman"/>
                <a:cs typeface="Times New Roman"/>
                <a:sym typeface="Times New Roman"/>
              </a:rPr>
              <a:t>6</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sv-SE"/>
              <a:t>Genom att ta fram vägledande principer för arbetet kan man förebygga konflikter. </a:t>
            </a:r>
            <a:endParaRPr/>
          </a:p>
        </p:txBody>
      </p:sp>
      <p:sp>
        <p:nvSpPr>
          <p:cNvPr id="143" name="Google Shape;143;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Times New Roman"/>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fc598046a5_0_0:notes"/>
          <p:cNvSpPr txBox="1">
            <a:spLocks noGrp="1"/>
          </p:cNvSpPr>
          <p:nvPr>
            <p:ph type="body" idx="1"/>
          </p:nvPr>
        </p:nvSpPr>
        <p:spPr>
          <a:xfrm>
            <a:off x="685480" y="4400181"/>
            <a:ext cx="54870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sv-SE"/>
              <a:t>Exempel på vägledande principer</a:t>
            </a:r>
            <a:endParaRPr/>
          </a:p>
        </p:txBody>
      </p:sp>
      <p:sp>
        <p:nvSpPr>
          <p:cNvPr id="150" name="Google Shape;150;g1fc598046a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r>
              <a:rPr lang="sv-SE"/>
              <a:t>Använd möten för att diskutera gemensam utveckling och bestäm hur vi vill arbeta tillsammans. </a:t>
            </a:r>
            <a:endParaRPr/>
          </a:p>
        </p:txBody>
      </p:sp>
      <p:sp>
        <p:nvSpPr>
          <p:cNvPr id="158" name="Google Shape;158;p2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Times New Roman"/>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838199" y="1122363"/>
            <a:ext cx="10511971"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000"/>
              <a:buFont typeface="Lucida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
          <p:cNvSpPr txBox="1">
            <a:spLocks noGrp="1"/>
          </p:cNvSpPr>
          <p:nvPr>
            <p:ph type="subTitle" idx="1"/>
          </p:nvPr>
        </p:nvSpPr>
        <p:spPr>
          <a:xfrm>
            <a:off x="838199" y="3602038"/>
            <a:ext cx="10511971" cy="1655762"/>
          </a:xfrm>
          <a:prstGeom prst="rect">
            <a:avLst/>
          </a:prstGeom>
          <a:noFill/>
          <a:ln>
            <a:noFill/>
          </a:ln>
        </p:spPr>
        <p:txBody>
          <a:bodyPr spcFirstLastPara="1" wrap="square" lIns="0" tIns="0" rIns="0" bIns="0" anchor="t" anchorCtr="0">
            <a:noAutofit/>
          </a:bodyPr>
          <a:lstStyle>
            <a:lvl1pPr lvl="0" algn="l">
              <a:lnSpc>
                <a:spcPct val="100000"/>
              </a:lnSpc>
              <a:spcBef>
                <a:spcPts val="1000"/>
              </a:spcBef>
              <a:spcAft>
                <a:spcPts val="0"/>
              </a:spcAft>
              <a:buClr>
                <a:schemeClr val="lt1"/>
              </a:buClr>
              <a:buSzPts val="2400"/>
              <a:buNone/>
              <a:defRPr sz="24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sv-SE"/>
              <a:t>‹#›</a:t>
            </a:fld>
            <a:endParaRPr/>
          </a:p>
        </p:txBody>
      </p:sp>
      <p:sp>
        <p:nvSpPr>
          <p:cNvPr id="22" name="Google Shape;22;p5"/>
          <p:cNvSpPr txBox="1"/>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sv-SE" sz="900" b="0" i="0" u="none" strike="noStrike" cap="none">
                <a:solidFill>
                  <a:srgbClr val="888888"/>
                </a:solidFill>
                <a:latin typeface="Lucida Sans"/>
                <a:ea typeface="Lucida Sans"/>
                <a:cs typeface="Lucida Sans"/>
                <a:sym typeface="Lucida Sans"/>
              </a:rPr>
              <a:t>2023-01-05</a:t>
            </a:r>
            <a:endParaRPr sz="900" b="0" i="0" u="none" strike="noStrike" cap="none">
              <a:solidFill>
                <a:srgbClr val="888888"/>
              </a:solidFill>
              <a:latin typeface="Lucida Sans"/>
              <a:ea typeface="Lucida Sans"/>
              <a:cs typeface="Lucida Sans"/>
              <a:sym typeface="Lucida Sans"/>
            </a:endParaRPr>
          </a:p>
        </p:txBody>
      </p:sp>
      <p:sp>
        <p:nvSpPr>
          <p:cNvPr id="23" name="Google Shape;23;p5"/>
          <p:cNvSpPr txBox="1"/>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sv-SE" sz="900" b="0" i="0" u="none" strike="noStrike" cap="none">
                <a:solidFill>
                  <a:srgbClr val="888888"/>
                </a:solidFill>
                <a:latin typeface="Lucida Sans"/>
                <a:ea typeface="Lucida Sans"/>
                <a:cs typeface="Lucida Sans"/>
                <a:sym typeface="Lucida Sans"/>
              </a:rPr>
              <a:t>‹#›</a:t>
            </a:fld>
            <a:endParaRPr sz="900" b="0" i="0" u="none" strike="noStrike" cap="none">
              <a:solidFill>
                <a:srgbClr val="888888"/>
              </a:solidFill>
              <a:latin typeface="Lucida Sans"/>
              <a:ea typeface="Lucida Sans"/>
              <a:cs typeface="Lucida Sans"/>
              <a:sym typeface="Lucida Sans"/>
            </a:endParaRPr>
          </a:p>
        </p:txBody>
      </p:sp>
      <p:pic>
        <p:nvPicPr>
          <p:cNvPr id="24" name="Google Shape;24;p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4476981" y="5936488"/>
            <a:ext cx="7745817" cy="921511"/>
          </a:xfrm>
          <a:prstGeom prst="rect">
            <a:avLst/>
          </a:prstGeom>
          <a:noFill/>
          <a:ln>
            <a:noFill/>
          </a:ln>
        </p:spPr>
      </p:pic>
      <p:sp>
        <p:nvSpPr>
          <p:cNvPr id="25" name="Google Shape;25;p5"/>
          <p:cNvSpPr/>
          <p:nvPr/>
        </p:nvSpPr>
        <p:spPr>
          <a:xfrm>
            <a:off x="0" y="5932714"/>
            <a:ext cx="6634480" cy="9252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6" name="Google Shape;26;p5"/>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20485" y="6001204"/>
            <a:ext cx="5475515" cy="7883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839788" y="768719"/>
            <a:ext cx="10515600" cy="10057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839788" y="2009942"/>
            <a:ext cx="5157787" cy="35369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Clr>
                <a:schemeClr val="lt1"/>
              </a:buClr>
              <a:buSzPts val="1800"/>
              <a:buNone/>
              <a:defRPr sz="1800" b="1"/>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1"/>
          <p:cNvSpPr txBox="1">
            <a:spLocks noGrp="1"/>
          </p:cNvSpPr>
          <p:nvPr>
            <p:ph type="body" idx="2"/>
          </p:nvPr>
        </p:nvSpPr>
        <p:spPr>
          <a:xfrm>
            <a:off x="839788" y="2599125"/>
            <a:ext cx="5157787" cy="343073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1"/>
          <p:cNvSpPr txBox="1">
            <a:spLocks noGrp="1"/>
          </p:cNvSpPr>
          <p:nvPr>
            <p:ph type="body" idx="3"/>
          </p:nvPr>
        </p:nvSpPr>
        <p:spPr>
          <a:xfrm>
            <a:off x="6172200" y="2009942"/>
            <a:ext cx="5183188" cy="35369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Clr>
                <a:schemeClr val="lt1"/>
              </a:buClr>
              <a:buSzPts val="1800"/>
              <a:buNone/>
              <a:defRPr sz="1800" b="1"/>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1"/>
          <p:cNvSpPr txBox="1">
            <a:spLocks noGrp="1"/>
          </p:cNvSpPr>
          <p:nvPr>
            <p:ph type="body" idx="4"/>
          </p:nvPr>
        </p:nvSpPr>
        <p:spPr>
          <a:xfrm>
            <a:off x="6172200" y="2599125"/>
            <a:ext cx="5183188" cy="343073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3"/>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bg>
      <p:bgPr>
        <a:solidFill>
          <a:schemeClr val="accent1"/>
        </a:solid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819038" y="798286"/>
            <a:ext cx="10531134" cy="980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4"/>
          <p:cNvSpPr txBox="1">
            <a:spLocks noGrp="1"/>
          </p:cNvSpPr>
          <p:nvPr>
            <p:ph type="body" idx="1"/>
          </p:nvPr>
        </p:nvSpPr>
        <p:spPr>
          <a:xfrm>
            <a:off x="838200" y="2013857"/>
            <a:ext cx="6096459" cy="40458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sz="1400">
                <a:solidFill>
                  <a:schemeClr val="lt1"/>
                </a:solidFill>
              </a:defRPr>
            </a:lvl1pPr>
            <a:lvl2pPr marL="914400" lvl="1" indent="-317500" algn="l">
              <a:lnSpc>
                <a:spcPct val="100000"/>
              </a:lnSpc>
              <a:spcBef>
                <a:spcPts val="500"/>
              </a:spcBef>
              <a:spcAft>
                <a:spcPts val="0"/>
              </a:spcAft>
              <a:buClr>
                <a:schemeClr val="lt1"/>
              </a:buClr>
              <a:buSzPts val="1400"/>
              <a:buChar char="•"/>
              <a:defRPr sz="1400">
                <a:solidFill>
                  <a:schemeClr val="lt1"/>
                </a:solidFill>
              </a:defRPr>
            </a:lvl2pPr>
            <a:lvl3pPr marL="1371600" lvl="2" indent="-317500" algn="l">
              <a:lnSpc>
                <a:spcPct val="100000"/>
              </a:lnSpc>
              <a:spcBef>
                <a:spcPts val="500"/>
              </a:spcBef>
              <a:spcAft>
                <a:spcPts val="0"/>
              </a:spcAft>
              <a:buClr>
                <a:schemeClr val="lt1"/>
              </a:buClr>
              <a:buSzPts val="1400"/>
              <a:buChar char="•"/>
              <a:defRPr sz="1400">
                <a:solidFill>
                  <a:schemeClr val="lt1"/>
                </a:solidFill>
              </a:defRPr>
            </a:lvl3pPr>
            <a:lvl4pPr marL="1828800" lvl="3" indent="-317500" algn="l">
              <a:lnSpc>
                <a:spcPct val="100000"/>
              </a:lnSpc>
              <a:spcBef>
                <a:spcPts val="500"/>
              </a:spcBef>
              <a:spcAft>
                <a:spcPts val="0"/>
              </a:spcAft>
              <a:buClr>
                <a:schemeClr val="lt1"/>
              </a:buClr>
              <a:buSzPts val="1400"/>
              <a:buChar char="•"/>
              <a:defRPr sz="1400">
                <a:solidFill>
                  <a:schemeClr val="lt1"/>
                </a:solidFill>
              </a:defRPr>
            </a:lvl4pPr>
            <a:lvl5pPr marL="2286000" lvl="4" indent="-317500" algn="l">
              <a:lnSpc>
                <a:spcPct val="100000"/>
              </a:lnSpc>
              <a:spcBef>
                <a:spcPts val="500"/>
              </a:spcBef>
              <a:spcAft>
                <a:spcPts val="0"/>
              </a:spcAft>
              <a:buClr>
                <a:schemeClr val="lt1"/>
              </a:buClr>
              <a:buSzPts val="1400"/>
              <a:buChar char="•"/>
              <a:defRPr sz="14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14"/>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sv-SE"/>
              <a:t>‹#›</a:t>
            </a:fld>
            <a:endParaRPr/>
          </a:p>
        </p:txBody>
      </p:sp>
      <p:sp>
        <p:nvSpPr>
          <p:cNvPr id="81" name="Google Shape;81;p14"/>
          <p:cNvSpPr>
            <a:spLocks noGrp="1"/>
          </p:cNvSpPr>
          <p:nvPr>
            <p:ph type="pic" idx="2"/>
          </p:nvPr>
        </p:nvSpPr>
        <p:spPr>
          <a:xfrm>
            <a:off x="7342053" y="2051595"/>
            <a:ext cx="4008120" cy="4008119"/>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Picture with Caption" type="picTx">
  <p:cSld name="PICTURE_WITH_CAPTION_TEXT">
    <p:bg>
      <p:bgPr>
        <a:solidFill>
          <a:schemeClr val="accent1"/>
        </a:solidFill>
        <a:effectLst/>
      </p:bgPr>
    </p:bg>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839788" y="812800"/>
            <a:ext cx="4457926" cy="95794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a:spLocks noGrp="1"/>
          </p:cNvSpPr>
          <p:nvPr>
            <p:ph type="pic" idx="2"/>
          </p:nvPr>
        </p:nvSpPr>
        <p:spPr>
          <a:xfrm>
            <a:off x="6096000" y="1"/>
            <a:ext cx="6096000" cy="6858000"/>
          </a:xfrm>
          <a:prstGeom prst="rect">
            <a:avLst/>
          </a:prstGeom>
          <a:noFill/>
          <a:ln>
            <a:noFill/>
          </a:ln>
        </p:spPr>
      </p:sp>
      <p:sp>
        <p:nvSpPr>
          <p:cNvPr id="85" name="Google Shape;85;p15"/>
          <p:cNvSpPr txBox="1">
            <a:spLocks noGrp="1"/>
          </p:cNvSpPr>
          <p:nvPr>
            <p:ph type="body" idx="1"/>
          </p:nvPr>
        </p:nvSpPr>
        <p:spPr>
          <a:xfrm>
            <a:off x="839788" y="2013857"/>
            <a:ext cx="4457926" cy="38551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6892240" y="812800"/>
            <a:ext cx="4457926" cy="95794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6"/>
          <p:cNvSpPr>
            <a:spLocks noGrp="1"/>
          </p:cNvSpPr>
          <p:nvPr>
            <p:ph type="pic" idx="2"/>
          </p:nvPr>
        </p:nvSpPr>
        <p:spPr>
          <a:xfrm>
            <a:off x="0" y="0"/>
            <a:ext cx="6096000" cy="6858000"/>
          </a:xfrm>
          <a:prstGeom prst="rect">
            <a:avLst/>
          </a:prstGeom>
          <a:noFill/>
          <a:ln>
            <a:noFill/>
          </a:ln>
        </p:spPr>
      </p:sp>
      <p:sp>
        <p:nvSpPr>
          <p:cNvPr id="89" name="Google Shape;89;p16"/>
          <p:cNvSpPr txBox="1">
            <a:spLocks noGrp="1"/>
          </p:cNvSpPr>
          <p:nvPr>
            <p:ph type="body" idx="1"/>
          </p:nvPr>
        </p:nvSpPr>
        <p:spPr>
          <a:xfrm>
            <a:off x="6892240" y="2013857"/>
            <a:ext cx="4457926" cy="38551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Rubrik och innehåll">
  <p:cSld name="5_Rubrik och innehåll">
    <p:spTree>
      <p:nvGrpSpPr>
        <p:cNvPr id="1" name="Shape 27"/>
        <p:cNvGrpSpPr/>
        <p:nvPr/>
      </p:nvGrpSpPr>
      <p:grpSpPr>
        <a:xfrm>
          <a:off x="0" y="0"/>
          <a:ext cx="0" cy="0"/>
          <a:chOff x="0" y="0"/>
          <a:chExt cx="0" cy="0"/>
        </a:xfrm>
      </p:grpSpPr>
      <p:sp>
        <p:nvSpPr>
          <p:cNvPr id="28" name="Google Shape;28;p37"/>
          <p:cNvSpPr>
            <a:spLocks noGrp="1"/>
          </p:cNvSpPr>
          <p:nvPr>
            <p:ph type="pic" idx="2"/>
          </p:nvPr>
        </p:nvSpPr>
        <p:spPr>
          <a:xfrm>
            <a:off x="7968209" y="0"/>
            <a:ext cx="4223791" cy="6858000"/>
          </a:xfrm>
          <a:prstGeom prst="rect">
            <a:avLst/>
          </a:prstGeom>
          <a:noFill/>
          <a:ln>
            <a:noFill/>
          </a:ln>
        </p:spPr>
      </p:sp>
      <p:sp>
        <p:nvSpPr>
          <p:cNvPr id="29" name="Google Shape;29;p37"/>
          <p:cNvSpPr txBox="1">
            <a:spLocks noGrp="1"/>
          </p:cNvSpPr>
          <p:nvPr>
            <p:ph type="body" idx="1"/>
          </p:nvPr>
        </p:nvSpPr>
        <p:spPr>
          <a:xfrm>
            <a:off x="1020325" y="944612"/>
            <a:ext cx="6289031" cy="4968776"/>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7C2342"/>
              </a:buClr>
              <a:buSzPts val="2400"/>
              <a:buFont typeface="Noto Sans Symbols"/>
              <a:buChar char="▪"/>
              <a:defRPr sz="2400" b="0" i="0" u="none" strike="noStrike" cap="none">
                <a:solidFill>
                  <a:schemeClr val="dk1"/>
                </a:solidFill>
                <a:latin typeface="Lato"/>
                <a:ea typeface="Lato"/>
                <a:cs typeface="Lato"/>
                <a:sym typeface="Lato"/>
              </a:defRPr>
            </a:lvl1pPr>
            <a:lvl2pPr marL="914400" marR="0" lvl="1" indent="-355600" algn="l">
              <a:lnSpc>
                <a:spcPct val="100000"/>
              </a:lnSpc>
              <a:spcBef>
                <a:spcPts val="400"/>
              </a:spcBef>
              <a:spcAft>
                <a:spcPts val="0"/>
              </a:spcAft>
              <a:buClr>
                <a:srgbClr val="72245A"/>
              </a:buClr>
              <a:buSzPts val="2000"/>
              <a:buFont typeface="Lato"/>
              <a:buChar char="–"/>
              <a:defRPr sz="2000" b="0" i="0" u="none" strike="noStrike" cap="none">
                <a:solidFill>
                  <a:schemeClr val="dk1"/>
                </a:solidFill>
                <a:latin typeface="Lato"/>
                <a:ea typeface="Lato"/>
                <a:cs typeface="Lato"/>
                <a:sym typeface="Lato"/>
              </a:defRPr>
            </a:lvl2pPr>
            <a:lvl3pPr marL="1371600" marR="0" lvl="2" indent="-381000" algn="l">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a:lnSpc>
                <a:spcPct val="9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9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9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9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37"/>
          <p:cNvSpPr txBox="1">
            <a:spLocks noGrp="1"/>
          </p:cNvSpPr>
          <p:nvPr>
            <p:ph type="title"/>
          </p:nvPr>
        </p:nvSpPr>
        <p:spPr>
          <a:xfrm>
            <a:off x="8169762" y="836712"/>
            <a:ext cx="3820683" cy="1143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5C9474"/>
              </a:buClr>
              <a:buSzPts val="1400"/>
              <a:buFont typeface="Arial"/>
              <a:buNone/>
              <a:defRPr sz="3200" b="0" i="0" u="none" strike="noStrike" cap="none">
                <a:solidFill>
                  <a:srgbClr val="5C9474"/>
                </a:solidFill>
                <a:latin typeface="Arial"/>
                <a:ea typeface="Arial"/>
                <a:cs typeface="Arial"/>
                <a:sym typeface="Arial"/>
              </a:defRPr>
            </a:lvl1pPr>
            <a:lvl2pPr marR="0" lvl="1"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Rubrik och innehåll">
  <p:cSld name="4_Rubrik och innehåll">
    <p:spTree>
      <p:nvGrpSpPr>
        <p:cNvPr id="1" name="Shape 31"/>
        <p:cNvGrpSpPr/>
        <p:nvPr/>
      </p:nvGrpSpPr>
      <p:grpSpPr>
        <a:xfrm>
          <a:off x="0" y="0"/>
          <a:ext cx="0" cy="0"/>
          <a:chOff x="0" y="0"/>
          <a:chExt cx="0" cy="0"/>
        </a:xfrm>
      </p:grpSpPr>
      <p:sp>
        <p:nvSpPr>
          <p:cNvPr id="32" name="Google Shape;32;p38"/>
          <p:cNvSpPr txBox="1">
            <a:spLocks noGrp="1"/>
          </p:cNvSpPr>
          <p:nvPr>
            <p:ph type="body" idx="1"/>
          </p:nvPr>
        </p:nvSpPr>
        <p:spPr>
          <a:xfrm>
            <a:off x="1631504" y="2132856"/>
            <a:ext cx="8496944" cy="3672408"/>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a:lnSpc>
                <a:spcPct val="100000"/>
              </a:lnSpc>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a:lnSpc>
                <a:spcPct val="9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9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9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9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38"/>
          <p:cNvSpPr txBox="1">
            <a:spLocks noGrp="1"/>
          </p:cNvSpPr>
          <p:nvPr>
            <p:ph type="title"/>
          </p:nvPr>
        </p:nvSpPr>
        <p:spPr>
          <a:xfrm>
            <a:off x="623392" y="332656"/>
            <a:ext cx="10972800" cy="936104"/>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5C9474"/>
              </a:buClr>
              <a:buSzPts val="1400"/>
              <a:buFont typeface="Arial"/>
              <a:buNone/>
              <a:defRPr sz="3200" b="0" i="0" u="none" strike="noStrike" cap="none">
                <a:solidFill>
                  <a:srgbClr val="5C9474"/>
                </a:solidFill>
                <a:latin typeface="Arial"/>
                <a:ea typeface="Arial"/>
                <a:cs typeface="Arial"/>
                <a:sym typeface="Arial"/>
              </a:defRPr>
            </a:lvl1pPr>
            <a:lvl2pPr marR="0" lvl="1"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Clr>
                <a:schemeClr val="dk2"/>
              </a:buClr>
              <a:buSzPts val="1400"/>
              <a:buFont typeface="Times New Roman"/>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34" name="Google Shape;34;p38"/>
          <p:cNvCxnSpPr/>
          <p:nvPr/>
        </p:nvCxnSpPr>
        <p:spPr>
          <a:xfrm>
            <a:off x="719403" y="1340768"/>
            <a:ext cx="1344149" cy="0"/>
          </a:xfrm>
          <a:prstGeom prst="straightConnector1">
            <a:avLst/>
          </a:prstGeom>
          <a:noFill/>
          <a:ln w="38100" cap="flat" cmpd="sng">
            <a:solidFill>
              <a:srgbClr val="72245A"/>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35"/>
        <p:cNvGrpSpPr/>
        <p:nvPr/>
      </p:nvGrpSpPr>
      <p:grpSpPr>
        <a:xfrm>
          <a:off x="0" y="0"/>
          <a:ext cx="0" cy="0"/>
          <a:chOff x="0" y="0"/>
          <a:chExt cx="0" cy="0"/>
        </a:xfrm>
      </p:grpSpPr>
      <p:sp>
        <p:nvSpPr>
          <p:cNvPr id="36" name="Google Shape;36;p39"/>
          <p:cNvSpPr>
            <a:spLocks noGrp="1"/>
          </p:cNvSpPr>
          <p:nvPr>
            <p:ph type="pic" idx="2"/>
          </p:nvPr>
        </p:nvSpPr>
        <p:spPr>
          <a:xfrm>
            <a:off x="1" y="0"/>
            <a:ext cx="4223791" cy="6858000"/>
          </a:xfrm>
          <a:prstGeom prst="rect">
            <a:avLst/>
          </a:prstGeom>
          <a:noFill/>
          <a:ln>
            <a:noFill/>
          </a:ln>
        </p:spPr>
      </p:sp>
      <p:sp>
        <p:nvSpPr>
          <p:cNvPr id="37" name="Google Shape;37;p39"/>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7C2342"/>
              </a:buClr>
              <a:buSzPts val="2400"/>
              <a:buFont typeface="Noto Sans Symbols"/>
              <a:buChar char="▪"/>
              <a:defRPr sz="2400" b="0" i="0" u="none" strike="noStrike" cap="none">
                <a:solidFill>
                  <a:schemeClr val="dk1"/>
                </a:solidFill>
                <a:latin typeface="Lato"/>
                <a:ea typeface="Lato"/>
                <a:cs typeface="Lato"/>
                <a:sym typeface="Lato"/>
              </a:defRPr>
            </a:lvl1pPr>
            <a:lvl2pPr marL="914400" marR="0" lvl="1" indent="-355600" algn="l">
              <a:lnSpc>
                <a:spcPct val="100000"/>
              </a:lnSpc>
              <a:spcBef>
                <a:spcPts val="400"/>
              </a:spcBef>
              <a:spcAft>
                <a:spcPts val="0"/>
              </a:spcAft>
              <a:buClr>
                <a:srgbClr val="72245A"/>
              </a:buClr>
              <a:buSzPts val="2000"/>
              <a:buFont typeface="Lato"/>
              <a:buChar char="–"/>
              <a:defRPr sz="2000" b="0" i="0" u="none" strike="noStrike" cap="none">
                <a:solidFill>
                  <a:schemeClr val="dk1"/>
                </a:solidFill>
                <a:latin typeface="Lato"/>
                <a:ea typeface="Lato"/>
                <a:cs typeface="Lato"/>
                <a:sym typeface="Lato"/>
              </a:defRPr>
            </a:lvl2pPr>
            <a:lvl3pPr marL="1371600" marR="0" lvl="2" indent="-381000" algn="l">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39"/>
          <p:cNvSpPr txBox="1">
            <a:spLocks noGrp="1"/>
          </p:cNvSpPr>
          <p:nvPr>
            <p:ph type="title"/>
          </p:nvPr>
        </p:nvSpPr>
        <p:spPr>
          <a:xfrm>
            <a:off x="344158" y="3923493"/>
            <a:ext cx="3820683" cy="11430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3200" b="0" i="0" u="none" strike="noStrike" cap="none">
                <a:solidFill>
                  <a:srgbClr val="5C9474"/>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ubrik och innehåll 1">
  <p:cSld name="7_Rubrik och innehåll 3">
    <p:spTree>
      <p:nvGrpSpPr>
        <p:cNvPr id="1" name="Shape 39"/>
        <p:cNvGrpSpPr/>
        <p:nvPr/>
      </p:nvGrpSpPr>
      <p:grpSpPr>
        <a:xfrm>
          <a:off x="0" y="0"/>
          <a:ext cx="0" cy="0"/>
          <a:chOff x="0" y="0"/>
          <a:chExt cx="0" cy="0"/>
        </a:xfrm>
      </p:grpSpPr>
      <p:sp>
        <p:nvSpPr>
          <p:cNvPr id="40" name="Google Shape;40;g1fc598046a5_0_69"/>
          <p:cNvSpPr>
            <a:spLocks noGrp="1"/>
          </p:cNvSpPr>
          <p:nvPr>
            <p:ph type="pic" idx="2"/>
          </p:nvPr>
        </p:nvSpPr>
        <p:spPr>
          <a:xfrm>
            <a:off x="1" y="0"/>
            <a:ext cx="4223700" cy="6858000"/>
          </a:xfrm>
          <a:prstGeom prst="rect">
            <a:avLst/>
          </a:prstGeom>
          <a:noFill/>
          <a:ln>
            <a:noFill/>
          </a:ln>
        </p:spPr>
      </p:sp>
      <p:sp>
        <p:nvSpPr>
          <p:cNvPr id="41" name="Google Shape;41;g1fc598046a5_0_69"/>
          <p:cNvSpPr txBox="1">
            <a:spLocks noGrp="1"/>
          </p:cNvSpPr>
          <p:nvPr>
            <p:ph type="body" idx="1"/>
          </p:nvPr>
        </p:nvSpPr>
        <p:spPr>
          <a:xfrm>
            <a:off x="5375920" y="836712"/>
            <a:ext cx="6288900" cy="49689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7C2342"/>
              </a:buClr>
              <a:buSzPts val="2400"/>
              <a:buFont typeface="Noto Sans Symbols"/>
              <a:buChar char="▪"/>
              <a:defRPr sz="2400" b="0" i="0" u="none" strike="noStrike" cap="none">
                <a:solidFill>
                  <a:schemeClr val="dk1"/>
                </a:solidFill>
                <a:latin typeface="Lato"/>
                <a:ea typeface="Lato"/>
                <a:cs typeface="Lato"/>
                <a:sym typeface="Lato"/>
              </a:defRPr>
            </a:lvl1pPr>
            <a:lvl2pPr marL="914400" marR="0" lvl="1" indent="-355600" algn="l">
              <a:lnSpc>
                <a:spcPct val="100000"/>
              </a:lnSpc>
              <a:spcBef>
                <a:spcPts val="400"/>
              </a:spcBef>
              <a:spcAft>
                <a:spcPts val="0"/>
              </a:spcAft>
              <a:buClr>
                <a:srgbClr val="72245A"/>
              </a:buClr>
              <a:buSzPts val="2000"/>
              <a:buFont typeface="Lato"/>
              <a:buChar char="–"/>
              <a:defRPr sz="2000" b="0" i="0" u="none" strike="noStrike" cap="none">
                <a:solidFill>
                  <a:schemeClr val="dk1"/>
                </a:solidFill>
                <a:latin typeface="Lato"/>
                <a:ea typeface="Lato"/>
                <a:cs typeface="Lato"/>
                <a:sym typeface="Lato"/>
              </a:defRPr>
            </a:lvl2pPr>
            <a:lvl3pPr marL="1371600" marR="0" lvl="2" indent="-381000" algn="l">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g1fc598046a5_0_69"/>
          <p:cNvSpPr txBox="1">
            <a:spLocks noGrp="1"/>
          </p:cNvSpPr>
          <p:nvPr>
            <p:ph type="title"/>
          </p:nvPr>
        </p:nvSpPr>
        <p:spPr>
          <a:xfrm>
            <a:off x="344158" y="3923493"/>
            <a:ext cx="3820800" cy="11430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3200" b="0" i="0" u="none" strike="noStrike" cap="none">
                <a:solidFill>
                  <a:srgbClr val="5C9474"/>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Rubrik och innehåll">
  <p:cSld name="3_Rubrik och innehåll">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623392" y="332656"/>
            <a:ext cx="10972800" cy="93610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300"/>
              <a:buNone/>
              <a:defRPr>
                <a:solidFill>
                  <a:srgbClr val="72245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1" name="Google Shape;51;p41"/>
          <p:cNvCxnSpPr/>
          <p:nvPr/>
        </p:nvCxnSpPr>
        <p:spPr>
          <a:xfrm>
            <a:off x="719403" y="1340768"/>
            <a:ext cx="1416157" cy="0"/>
          </a:xfrm>
          <a:prstGeom prst="straightConnector1">
            <a:avLst/>
          </a:prstGeom>
          <a:noFill/>
          <a:ln w="38100" cap="flat" cmpd="sng">
            <a:solidFill>
              <a:srgbClr val="5C9474"/>
            </a:solidFill>
            <a:prstDash val="solid"/>
            <a:round/>
            <a:headEnd type="none" w="sm" len="sm"/>
            <a:tailEnd type="none" w="sm" len="sm"/>
          </a:ln>
        </p:spPr>
      </p:cxnSp>
      <p:sp>
        <p:nvSpPr>
          <p:cNvPr id="52" name="Google Shape;52;p41"/>
          <p:cNvSpPr txBox="1">
            <a:spLocks noGrp="1"/>
          </p:cNvSpPr>
          <p:nvPr>
            <p:ph type="body" idx="1"/>
          </p:nvPr>
        </p:nvSpPr>
        <p:spPr>
          <a:xfrm>
            <a:off x="1631504" y="2132856"/>
            <a:ext cx="8496944" cy="3672408"/>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1000"/>
              </a:spcBef>
              <a:spcAft>
                <a:spcPts val="0"/>
              </a:spcAft>
              <a:buClr>
                <a:srgbClr val="7C2342"/>
              </a:buClr>
              <a:buSzPts val="1600"/>
              <a:buFont typeface="Noto Sans Symbols"/>
              <a:buChar char="▪"/>
              <a:defRPr sz="2000">
                <a:latin typeface="Lato"/>
                <a:ea typeface="Lato"/>
                <a:cs typeface="Lato"/>
                <a:sym typeface="Lato"/>
              </a:defRPr>
            </a:lvl1pPr>
            <a:lvl2pPr marL="914400" lvl="1" indent="-317500" algn="l">
              <a:lnSpc>
                <a:spcPct val="100000"/>
              </a:lnSpc>
              <a:spcBef>
                <a:spcPts val="500"/>
              </a:spcBef>
              <a:spcAft>
                <a:spcPts val="0"/>
              </a:spcAft>
              <a:buClr>
                <a:srgbClr val="72245A"/>
              </a:buClr>
              <a:buSzPts val="1400"/>
              <a:buChar char="•"/>
              <a:defRPr sz="1800">
                <a:latin typeface="Lato"/>
                <a:ea typeface="Lato"/>
                <a:cs typeface="Lato"/>
                <a:sym typeface="Lato"/>
              </a:defRPr>
            </a:lvl2pPr>
            <a:lvl3pPr marL="1371600" lvl="2" indent="-317500" algn="l">
              <a:lnSpc>
                <a:spcPct val="100000"/>
              </a:lnSpc>
              <a:spcBef>
                <a:spcPts val="500"/>
              </a:spcBef>
              <a:spcAft>
                <a:spcPts val="0"/>
              </a:spcAft>
              <a:buSzPts val="1400"/>
              <a:buChar char="•"/>
              <a:defRPr>
                <a:latin typeface="Lato"/>
                <a:ea typeface="Lato"/>
                <a:cs typeface="Lato"/>
                <a:sym typeface="Lato"/>
              </a:defRPr>
            </a:lvl3pPr>
            <a:lvl4pPr marL="1828800" lvl="3" indent="-304800" algn="l">
              <a:lnSpc>
                <a:spcPct val="100000"/>
              </a:lnSpc>
              <a:spcBef>
                <a:spcPts val="500"/>
              </a:spcBef>
              <a:spcAft>
                <a:spcPts val="0"/>
              </a:spcAft>
              <a:buSzPts val="1200"/>
              <a:buChar char="•"/>
              <a:defRPr>
                <a:latin typeface="Lato"/>
                <a:ea typeface="Lato"/>
                <a:cs typeface="Lato"/>
                <a:sym typeface="Lato"/>
              </a:defRPr>
            </a:lvl4pPr>
            <a:lvl5pPr marL="2286000" lvl="4" indent="-304800" algn="l">
              <a:lnSpc>
                <a:spcPct val="100000"/>
              </a:lnSpc>
              <a:spcBef>
                <a:spcPts val="500"/>
              </a:spcBef>
              <a:spcAft>
                <a:spcPts val="0"/>
              </a:spcAft>
              <a:buSzPts val="1200"/>
              <a:buChar char="•"/>
              <a:defRPr>
                <a:latin typeface="Lato"/>
                <a:ea typeface="Lato"/>
                <a:cs typeface="Lato"/>
                <a:sym typeface="Lato"/>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accent2"/>
        </a:solidFill>
        <a:effectLst/>
      </p:bgPr>
    </p:bg>
    <p:spTree>
      <p:nvGrpSpPr>
        <p:cNvPr id="1" name="Shape 53"/>
        <p:cNvGrpSpPr/>
        <p:nvPr/>
      </p:nvGrpSpPr>
      <p:grpSpPr>
        <a:xfrm>
          <a:off x="0" y="0"/>
          <a:ext cx="0" cy="0"/>
          <a:chOff x="0" y="0"/>
          <a:chExt cx="0" cy="0"/>
        </a:xfrm>
      </p:grpSpPr>
      <p:sp>
        <p:nvSpPr>
          <p:cNvPr id="54" name="Google Shape;54;p7"/>
          <p:cNvSpPr/>
          <p:nvPr/>
        </p:nvSpPr>
        <p:spPr>
          <a:xfrm>
            <a:off x="0" y="0"/>
            <a:ext cx="12192000" cy="6858000"/>
          </a:xfrm>
          <a:custGeom>
            <a:avLst/>
            <a:gdLst/>
            <a:ahLst/>
            <a:cxnLst/>
            <a:rect l="l" t="t" r="r" b="b"/>
            <a:pathLst>
              <a:path w="12192000" h="6858000" extrusionOk="0">
                <a:moveTo>
                  <a:pt x="12183036" y="6855010"/>
                </a:moveTo>
                <a:lnTo>
                  <a:pt x="12192000" y="6855010"/>
                </a:lnTo>
                <a:lnTo>
                  <a:pt x="12192000" y="6858000"/>
                </a:lnTo>
                <a:lnTo>
                  <a:pt x="12183036" y="6858000"/>
                </a:lnTo>
                <a:close/>
                <a:moveTo>
                  <a:pt x="12183036" y="0"/>
                </a:moveTo>
                <a:lnTo>
                  <a:pt x="12183748" y="0"/>
                </a:lnTo>
                <a:lnTo>
                  <a:pt x="12183036" y="1291"/>
                </a:lnTo>
                <a:close/>
                <a:moveTo>
                  <a:pt x="0" y="0"/>
                </a:moveTo>
                <a:lnTo>
                  <a:pt x="12183036" y="0"/>
                </a:lnTo>
                <a:lnTo>
                  <a:pt x="8400175" y="6858000"/>
                </a:lnTo>
                <a:lnTo>
                  <a:pt x="0" y="6858000"/>
                </a:lnTo>
                <a:close/>
              </a:path>
            </a:pathLst>
          </a:custGeom>
          <a:solidFill>
            <a:schemeClr val="accent1"/>
          </a:solidFill>
          <a:ln>
            <a:noFill/>
          </a:ln>
        </p:spPr>
        <p:txBody>
          <a:bodyPr spcFirstLastPara="1" wrap="square" lIns="251975" tIns="251975" rIns="251975" bIns="2519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7"/>
          <p:cNvSpPr>
            <a:spLocks noGrp="1"/>
          </p:cNvSpPr>
          <p:nvPr>
            <p:ph type="pic" idx="2"/>
          </p:nvPr>
        </p:nvSpPr>
        <p:spPr>
          <a:xfrm>
            <a:off x="0" y="0"/>
            <a:ext cx="12192000" cy="6858000"/>
          </a:xfrm>
          <a:prstGeom prst="rect">
            <a:avLst/>
          </a:prstGeom>
          <a:solidFill>
            <a:schemeClr val="accent3"/>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56"/>
        <p:cNvGrpSpPr/>
        <p:nvPr/>
      </p:nvGrpSpPr>
      <p:grpSpPr>
        <a:xfrm>
          <a:off x="0" y="0"/>
          <a:ext cx="0" cy="0"/>
          <a:chOff x="0" y="0"/>
          <a:chExt cx="0" cy="0"/>
        </a:xfrm>
      </p:grpSpPr>
      <p:sp>
        <p:nvSpPr>
          <p:cNvPr id="57" name="Google Shape;57;p8"/>
          <p:cNvSpPr>
            <a:spLocks noGrp="1"/>
          </p:cNvSpPr>
          <p:nvPr>
            <p:ph type="pic" idx="2"/>
          </p:nvPr>
        </p:nvSpPr>
        <p:spPr>
          <a:xfrm>
            <a:off x="3501957" y="0"/>
            <a:ext cx="8690043" cy="6858000"/>
          </a:xfrm>
          <a:prstGeom prst="rect">
            <a:avLst/>
          </a:prstGeom>
          <a:noFill/>
          <a:ln>
            <a:noFill/>
          </a:ln>
        </p:spPr>
      </p:sp>
      <p:sp>
        <p:nvSpPr>
          <p:cNvPr id="58" name="Google Shape;58;p8"/>
          <p:cNvSpPr txBox="1">
            <a:spLocks noGrp="1"/>
          </p:cNvSpPr>
          <p:nvPr>
            <p:ph type="body" idx="1"/>
          </p:nvPr>
        </p:nvSpPr>
        <p:spPr>
          <a:xfrm>
            <a:off x="4348026" y="3529010"/>
            <a:ext cx="6951345" cy="1500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3"/>
              </a:buClr>
              <a:buSzPts val="1800"/>
              <a:buNone/>
              <a:defRPr sz="1800">
                <a:solidFill>
                  <a:schemeClr val="accent3"/>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8"/>
          <p:cNvSpPr txBox="1">
            <a:spLocks noGrp="1"/>
          </p:cNvSpPr>
          <p:nvPr>
            <p:ph type="title"/>
          </p:nvPr>
        </p:nvSpPr>
        <p:spPr>
          <a:xfrm>
            <a:off x="4348026" y="2319336"/>
            <a:ext cx="6951345" cy="89535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600"/>
              <a:buFont typeface="Lucida Sans"/>
              <a:buNone/>
              <a:defRPr sz="66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0"/>
            <a:ext cx="3501957" cy="6858000"/>
          </a:xfrm>
          <a:prstGeom prst="rect">
            <a:avLst/>
          </a:prstGeom>
          <a:noFill/>
          <a:ln>
            <a:noFill/>
          </a:ln>
        </p:spPr>
      </p:pic>
      <p:sp>
        <p:nvSpPr>
          <p:cNvPr id="61" name="Google Shape;61;p8"/>
          <p:cNvSpPr txBox="1"/>
          <p:nvPr/>
        </p:nvSpPr>
        <p:spPr>
          <a:xfrm>
            <a:off x="12530295" y="422031"/>
            <a:ext cx="1989573"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a:solidFill>
                  <a:schemeClr val="dk1"/>
                </a:solidFill>
                <a:latin typeface="Arial"/>
                <a:ea typeface="Arial"/>
                <a:cs typeface="Arial"/>
                <a:sym typeface="Arial"/>
              </a:rPr>
              <a:t>Använd denna bild som den är eller lägg in en bild i bakgrunden (klicka på bildikonen i mitten).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3"/>
              </a:buClr>
              <a:buSzPts val="3300"/>
              <a:buFont typeface="Lucida Sans"/>
              <a:buNone/>
              <a:defRPr sz="3300" b="0" i="0" u="none" strike="noStrike" cap="none">
                <a:solidFill>
                  <a:schemeClr val="accent3"/>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1000"/>
              </a:spcBef>
              <a:spcAft>
                <a:spcPts val="0"/>
              </a:spcAft>
              <a:buClr>
                <a:schemeClr val="lt1"/>
              </a:buClr>
              <a:buSzPts val="1600"/>
              <a:buFont typeface="Arial"/>
              <a:buChar char="•"/>
              <a:defRPr sz="1600" b="0" i="0" u="none" strike="noStrike" cap="none">
                <a:solidFill>
                  <a:schemeClr val="lt1"/>
                </a:solidFill>
                <a:latin typeface="Georgia"/>
                <a:ea typeface="Georgia"/>
                <a:cs typeface="Georgia"/>
                <a:sym typeface="Georgia"/>
              </a:defRPr>
            </a:lvl1pPr>
            <a:lvl2pPr marL="914400" marR="0" lvl="1" indent="-317500" algn="l" rtl="0">
              <a:lnSpc>
                <a:spcPct val="100000"/>
              </a:lnSpc>
              <a:spcBef>
                <a:spcPts val="5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2pPr>
            <a:lvl3pPr marL="1371600" marR="0" lvl="2" indent="-317500" algn="l" rtl="0">
              <a:lnSpc>
                <a:spcPct val="100000"/>
              </a:lnSpc>
              <a:spcBef>
                <a:spcPts val="5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Georgia"/>
                <a:ea typeface="Georgia"/>
                <a:cs typeface="Georgia"/>
                <a:sym typeface="Georgia"/>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4"/>
          <p:cNvPicPr preferRelativeResize="0"/>
          <p:nvPr/>
        </p:nvPicPr>
        <p:blipFill rotWithShape="1">
          <a:blip r:embed="rId16">
            <a:alphaModFix/>
            <a:extLst>
              <a:ext uri="{28A0092B-C50C-407E-A947-70E740481C1C}">
                <a14:useLocalDpi xmlns:a14="http://schemas.microsoft.com/office/drawing/2010/main" val="0"/>
              </a:ext>
            </a:extLst>
          </a:blip>
          <a:srcRect/>
          <a:stretch/>
        </p:blipFill>
        <p:spPr>
          <a:xfrm>
            <a:off x="10814607" y="6019795"/>
            <a:ext cx="1389129" cy="8382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p:nvPr/>
        </p:nvSpPr>
        <p:spPr>
          <a:xfrm>
            <a:off x="912231" y="1917336"/>
            <a:ext cx="10363200" cy="1470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400"/>
              <a:buFont typeface="Arial"/>
              <a:buNone/>
            </a:pPr>
            <a:endParaRPr sz="6400" b="1" i="0" u="none" strike="noStrike" cap="none">
              <a:solidFill>
                <a:srgbClr val="FF0000"/>
              </a:solidFill>
              <a:latin typeface="Arial Black"/>
              <a:ea typeface="Arial Black"/>
              <a:cs typeface="Arial Black"/>
              <a:sym typeface="Arial Black"/>
            </a:endParaRPr>
          </a:p>
        </p:txBody>
      </p:sp>
      <p:sp>
        <p:nvSpPr>
          <p:cNvPr id="96" name="Google Shape;96;p1"/>
          <p:cNvSpPr txBox="1">
            <a:spLocks noGrp="1"/>
          </p:cNvSpPr>
          <p:nvPr>
            <p:ph type="ctrTitle"/>
          </p:nvPr>
        </p:nvSpPr>
        <p:spPr>
          <a:xfrm>
            <a:off x="838199" y="1122363"/>
            <a:ext cx="10511971" cy="2387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3"/>
              </a:buClr>
              <a:buSzPts val="4800"/>
              <a:buFont typeface="Lucida Sans"/>
              <a:buNone/>
            </a:pPr>
            <a:r>
              <a:rPr lang="sv-SE" sz="4800"/>
              <a:t>Hur hantera konflikter? </a:t>
            </a:r>
            <a:endParaRPr sz="4800"/>
          </a:p>
        </p:txBody>
      </p:sp>
      <p:sp>
        <p:nvSpPr>
          <p:cNvPr id="97" name="Google Shape;97;p1"/>
          <p:cNvSpPr txBox="1">
            <a:spLocks noGrp="1"/>
          </p:cNvSpPr>
          <p:nvPr>
            <p:ph type="body" idx="4294967295"/>
          </p:nvPr>
        </p:nvSpPr>
        <p:spPr>
          <a:xfrm>
            <a:off x="838199" y="4056967"/>
            <a:ext cx="4606925" cy="8588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640"/>
              </a:spcBef>
              <a:spcAft>
                <a:spcPts val="0"/>
              </a:spcAft>
              <a:buClr>
                <a:srgbClr val="FFFFFF"/>
              </a:buClr>
              <a:buSzPts val="2400"/>
              <a:buNone/>
            </a:pPr>
            <a:r>
              <a:rPr lang="sv-SE" sz="2400">
                <a:latin typeface="Arial"/>
                <a:ea typeface="Arial"/>
                <a:cs typeface="Arial"/>
                <a:sym typeface="Arial"/>
              </a:rPr>
              <a:t>Ett verktyg i Innovationsakademin</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4"/>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0" y="0"/>
            <a:ext cx="4222750" cy="6858000"/>
          </a:xfrm>
          <a:prstGeom prst="rect">
            <a:avLst/>
          </a:prstGeom>
          <a:noFill/>
          <a:ln>
            <a:noFill/>
          </a:ln>
        </p:spPr>
      </p:pic>
      <p:sp>
        <p:nvSpPr>
          <p:cNvPr id="168" name="Google Shape;168;p24"/>
          <p:cNvSpPr txBox="1">
            <a:spLocks noGrp="1"/>
          </p:cNvSpPr>
          <p:nvPr>
            <p:ph type="body" idx="1"/>
          </p:nvPr>
        </p:nvSpPr>
        <p:spPr>
          <a:xfrm>
            <a:off x="6023992" y="1052736"/>
            <a:ext cx="5544616" cy="4824536"/>
          </a:xfrm>
          <a:prstGeom prst="rect">
            <a:avLst/>
          </a:prstGeom>
          <a:noFill/>
          <a:ln>
            <a:noFill/>
          </a:ln>
        </p:spPr>
        <p:txBody>
          <a:bodyPr spcFirstLastPara="1" wrap="square" lIns="91425" tIns="45700" rIns="91425" bIns="45700" anchor="t" anchorCtr="0">
            <a:noAutofit/>
          </a:bodyPr>
          <a:lstStyle/>
          <a:p>
            <a:pPr marL="214313" lvl="0" indent="-61913" algn="l" rtl="0">
              <a:lnSpc>
                <a:spcPct val="100000"/>
              </a:lnSpc>
              <a:spcBef>
                <a:spcPts val="0"/>
              </a:spcBef>
              <a:spcAft>
                <a:spcPts val="0"/>
              </a:spcAft>
              <a:buSzPts val="2400"/>
              <a:buFont typeface="Arial"/>
              <a:buNone/>
            </a:pPr>
            <a:endParaRPr>
              <a:solidFill>
                <a:srgbClr val="000000"/>
              </a:solidFill>
              <a:latin typeface="Arial"/>
              <a:ea typeface="Arial"/>
              <a:cs typeface="Arial"/>
              <a:sym typeface="Arial"/>
            </a:endParaRPr>
          </a:p>
          <a:p>
            <a:pPr marL="214313" lvl="0" indent="-11113" algn="l" rtl="0">
              <a:lnSpc>
                <a:spcPct val="100000"/>
              </a:lnSpc>
              <a:spcBef>
                <a:spcPts val="0"/>
              </a:spcBef>
              <a:spcAft>
                <a:spcPts val="0"/>
              </a:spcAft>
              <a:buSzPts val="3200"/>
              <a:buFont typeface="Arial"/>
              <a:buNone/>
            </a:pPr>
            <a:endParaRPr sz="3200">
              <a:solidFill>
                <a:srgbClr val="000000"/>
              </a:solidFill>
              <a:latin typeface="Arial"/>
              <a:ea typeface="Arial"/>
              <a:cs typeface="Arial"/>
              <a:sym typeface="Arial"/>
            </a:endParaRPr>
          </a:p>
          <a:p>
            <a:pPr marL="214313" lvl="0" indent="-87313" algn="l" rtl="0">
              <a:lnSpc>
                <a:spcPct val="100000"/>
              </a:lnSpc>
              <a:spcBef>
                <a:spcPts val="0"/>
              </a:spcBef>
              <a:spcAft>
                <a:spcPts val="0"/>
              </a:spcAft>
              <a:buSzPts val="2000"/>
              <a:buFont typeface="Arial"/>
              <a:buNone/>
            </a:pPr>
            <a:endParaRPr sz="2000">
              <a:solidFill>
                <a:srgbClr val="000000"/>
              </a:solidFill>
            </a:endParaRPr>
          </a:p>
          <a:p>
            <a:pPr marL="214313" lvl="0" indent="-214313" algn="l" rtl="0">
              <a:lnSpc>
                <a:spcPct val="100000"/>
              </a:lnSpc>
              <a:spcBef>
                <a:spcPts val="0"/>
              </a:spcBef>
              <a:spcAft>
                <a:spcPts val="0"/>
              </a:spcAft>
              <a:buSzPts val="2000"/>
              <a:buFont typeface="Arial"/>
              <a:buChar char="•"/>
            </a:pPr>
            <a:r>
              <a:rPr lang="sv-SE" sz="1800">
                <a:solidFill>
                  <a:schemeClr val="accent3"/>
                </a:solidFill>
                <a:latin typeface="Lucida Sans"/>
                <a:ea typeface="Lucida Sans"/>
                <a:cs typeface="Lucida Sans"/>
                <a:sym typeface="Lucida Sans"/>
              </a:rPr>
              <a:t>Alla uppfattningar räknas.</a:t>
            </a:r>
            <a:endParaRPr sz="1800">
              <a:solidFill>
                <a:schemeClr val="accent3"/>
              </a:solidFill>
              <a:latin typeface="Lucida Sans"/>
              <a:ea typeface="Lucida Sans"/>
              <a:cs typeface="Lucida Sans"/>
              <a:sym typeface="Lucida Sans"/>
            </a:endParaRPr>
          </a:p>
          <a:p>
            <a:pPr marL="214313" lvl="0" indent="-214313" algn="l" rtl="0">
              <a:lnSpc>
                <a:spcPct val="100000"/>
              </a:lnSpc>
              <a:spcBef>
                <a:spcPts val="0"/>
              </a:spcBef>
              <a:spcAft>
                <a:spcPts val="0"/>
              </a:spcAft>
              <a:buSzPts val="2000"/>
              <a:buFont typeface="Arial"/>
              <a:buChar char="•"/>
            </a:pPr>
            <a:r>
              <a:rPr lang="sv-SE" sz="1800">
                <a:solidFill>
                  <a:schemeClr val="accent3"/>
                </a:solidFill>
                <a:latin typeface="Lucida Sans"/>
                <a:ea typeface="Lucida Sans"/>
                <a:cs typeface="Lucida Sans"/>
                <a:sym typeface="Lucida Sans"/>
              </a:rPr>
              <a:t>Ställ frågor för att förstå, inte för att utmana.</a:t>
            </a:r>
            <a:endParaRPr sz="1800">
              <a:solidFill>
                <a:schemeClr val="accent3"/>
              </a:solidFill>
              <a:latin typeface="Lucida Sans"/>
              <a:ea typeface="Lucida Sans"/>
              <a:cs typeface="Lucida Sans"/>
              <a:sym typeface="Lucida Sans"/>
            </a:endParaRPr>
          </a:p>
          <a:p>
            <a:pPr marL="214313" lvl="0" indent="-214313" algn="l" rtl="0">
              <a:lnSpc>
                <a:spcPct val="100000"/>
              </a:lnSpc>
              <a:spcBef>
                <a:spcPts val="0"/>
              </a:spcBef>
              <a:spcAft>
                <a:spcPts val="0"/>
              </a:spcAft>
              <a:buSzPts val="2000"/>
              <a:buFont typeface="Arial"/>
              <a:buChar char="•"/>
            </a:pPr>
            <a:r>
              <a:rPr lang="sv-SE" sz="1800">
                <a:solidFill>
                  <a:schemeClr val="accent3"/>
                </a:solidFill>
                <a:latin typeface="Lucida Sans"/>
                <a:ea typeface="Lucida Sans"/>
                <a:cs typeface="Lucida Sans"/>
                <a:sym typeface="Lucida Sans"/>
              </a:rPr>
              <a:t>Tala för att bli förstådd, inte för att ta poäng.</a:t>
            </a:r>
            <a:endParaRPr sz="1800">
              <a:solidFill>
                <a:schemeClr val="accent3"/>
              </a:solidFill>
              <a:latin typeface="Lucida Sans"/>
              <a:ea typeface="Lucida Sans"/>
              <a:cs typeface="Lucida Sans"/>
              <a:sym typeface="Lucida Sans"/>
            </a:endParaRPr>
          </a:p>
          <a:p>
            <a:pPr marL="214313" lvl="0" indent="-214313" algn="l" rtl="0">
              <a:lnSpc>
                <a:spcPct val="100000"/>
              </a:lnSpc>
              <a:spcBef>
                <a:spcPts val="0"/>
              </a:spcBef>
              <a:spcAft>
                <a:spcPts val="0"/>
              </a:spcAft>
              <a:buSzPts val="2000"/>
              <a:buFont typeface="Arial"/>
              <a:buChar char="•"/>
            </a:pPr>
            <a:r>
              <a:rPr lang="sv-SE" sz="1800">
                <a:solidFill>
                  <a:schemeClr val="accent3"/>
                </a:solidFill>
                <a:latin typeface="Lucida Sans"/>
                <a:ea typeface="Lucida Sans"/>
                <a:cs typeface="Lucida Sans"/>
                <a:sym typeface="Lucida Sans"/>
              </a:rPr>
              <a:t>Lyssna för att förstå. </a:t>
            </a:r>
            <a:endParaRPr sz="1800">
              <a:solidFill>
                <a:schemeClr val="accent3"/>
              </a:solidFill>
              <a:latin typeface="Lucida Sans"/>
              <a:ea typeface="Lucida Sans"/>
              <a:cs typeface="Lucida Sans"/>
              <a:sym typeface="Lucida Sans"/>
            </a:endParaRPr>
          </a:p>
          <a:p>
            <a:pPr marL="214313" lvl="0" indent="-214313" algn="l" rtl="0">
              <a:lnSpc>
                <a:spcPct val="100000"/>
              </a:lnSpc>
              <a:spcBef>
                <a:spcPts val="0"/>
              </a:spcBef>
              <a:spcAft>
                <a:spcPts val="0"/>
              </a:spcAft>
              <a:buSzPts val="2000"/>
              <a:buFont typeface="Arial"/>
              <a:buChar char="•"/>
            </a:pPr>
            <a:r>
              <a:rPr lang="sv-SE" sz="1800">
                <a:solidFill>
                  <a:schemeClr val="accent3"/>
                </a:solidFill>
                <a:latin typeface="Lucida Sans"/>
                <a:ea typeface="Lucida Sans"/>
                <a:cs typeface="Lucida Sans"/>
                <a:sym typeface="Lucida Sans"/>
              </a:rPr>
              <a:t>Se skillnader som en möjlighet att lära.</a:t>
            </a:r>
            <a:endParaRPr sz="1800">
              <a:solidFill>
                <a:schemeClr val="accent3"/>
              </a:solidFill>
              <a:latin typeface="Lucida Sans"/>
              <a:ea typeface="Lucida Sans"/>
              <a:cs typeface="Lucida Sans"/>
              <a:sym typeface="Lucida Sans"/>
            </a:endParaRPr>
          </a:p>
          <a:p>
            <a:pPr marL="214313" lvl="0" indent="-214313" algn="l" rtl="0">
              <a:lnSpc>
                <a:spcPct val="100000"/>
              </a:lnSpc>
              <a:spcBef>
                <a:spcPts val="0"/>
              </a:spcBef>
              <a:spcAft>
                <a:spcPts val="0"/>
              </a:spcAft>
              <a:buSzPts val="2000"/>
              <a:buFont typeface="Arial"/>
              <a:buChar char="•"/>
            </a:pPr>
            <a:r>
              <a:rPr lang="sv-SE" sz="1800">
                <a:solidFill>
                  <a:schemeClr val="accent3"/>
                </a:solidFill>
                <a:latin typeface="Lucida Sans"/>
                <a:ea typeface="Lucida Sans"/>
                <a:cs typeface="Lucida Sans"/>
                <a:sym typeface="Lucida Sans"/>
              </a:rPr>
              <a:t>Se till att alla kommer till tals! </a:t>
            </a:r>
            <a:endParaRPr sz="1800">
              <a:solidFill>
                <a:schemeClr val="accent3"/>
              </a:solidFill>
              <a:latin typeface="Lucida Sans"/>
              <a:ea typeface="Lucida Sans"/>
              <a:cs typeface="Lucida Sans"/>
              <a:sym typeface="Lucida Sans"/>
            </a:endParaRPr>
          </a:p>
          <a:p>
            <a:pPr marL="342900" lvl="0" indent="-215900" algn="l" rtl="0">
              <a:lnSpc>
                <a:spcPct val="100000"/>
              </a:lnSpc>
              <a:spcBef>
                <a:spcPts val="0"/>
              </a:spcBef>
              <a:spcAft>
                <a:spcPts val="0"/>
              </a:spcAft>
              <a:buSzPts val="2000"/>
              <a:buNone/>
            </a:pPr>
            <a:endParaRPr sz="1800">
              <a:solidFill>
                <a:schemeClr val="accent3"/>
              </a:solidFill>
              <a:latin typeface="Lucida Sans"/>
              <a:ea typeface="Lucida Sans"/>
              <a:cs typeface="Lucida Sans"/>
              <a:sym typeface="Lucida Sans"/>
            </a:endParaRPr>
          </a:p>
          <a:p>
            <a:pPr marL="0" lvl="0" indent="0" algn="l" rtl="0">
              <a:lnSpc>
                <a:spcPct val="100000"/>
              </a:lnSpc>
              <a:spcBef>
                <a:spcPts val="0"/>
              </a:spcBef>
              <a:spcAft>
                <a:spcPts val="0"/>
              </a:spcAft>
              <a:buSzPts val="2000"/>
              <a:buNone/>
            </a:pPr>
            <a:r>
              <a:rPr lang="sv-SE" sz="1800">
                <a:solidFill>
                  <a:schemeClr val="accent3"/>
                </a:solidFill>
                <a:latin typeface="Lucida Sans"/>
                <a:ea typeface="Lucida Sans"/>
                <a:cs typeface="Lucida Sans"/>
                <a:sym typeface="Lucida Sans"/>
              </a:rPr>
              <a:t>(Emery and Purser, 1996)</a:t>
            </a:r>
            <a:endParaRPr sz="1800">
              <a:solidFill>
                <a:schemeClr val="accent3"/>
              </a:solidFill>
              <a:latin typeface="Lucida Sans"/>
              <a:ea typeface="Lucida Sans"/>
              <a:cs typeface="Lucida Sans"/>
              <a:sym typeface="Lucida Sans"/>
            </a:endParaRPr>
          </a:p>
          <a:p>
            <a:pPr marL="457200" lvl="1" indent="0" algn="l" rtl="0">
              <a:lnSpc>
                <a:spcPct val="100000"/>
              </a:lnSpc>
              <a:spcBef>
                <a:spcPts val="400"/>
              </a:spcBef>
              <a:spcAft>
                <a:spcPts val="0"/>
              </a:spcAft>
              <a:buSzPts val="2000"/>
              <a:buFont typeface="Lato"/>
              <a:buNone/>
            </a:pPr>
            <a:endParaRPr/>
          </a:p>
        </p:txBody>
      </p:sp>
      <p:sp>
        <p:nvSpPr>
          <p:cNvPr id="169" name="Google Shape;169;p24"/>
          <p:cNvSpPr txBox="1">
            <a:spLocks noGrp="1"/>
          </p:cNvSpPr>
          <p:nvPr>
            <p:ph type="title"/>
          </p:nvPr>
        </p:nvSpPr>
        <p:spPr>
          <a:xfrm>
            <a:off x="623392" y="3104964"/>
            <a:ext cx="3820683"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sv-SE">
                <a:solidFill>
                  <a:schemeClr val="lt1"/>
                </a:solidFill>
              </a:rPr>
              <a:t>Klimatregler för möten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5" descr="En bild som visar inomhus, fönster, bor, rum&#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1" y="0"/>
            <a:ext cx="4223791" cy="6858000"/>
          </a:xfrm>
          <a:prstGeom prst="rect">
            <a:avLst/>
          </a:prstGeom>
          <a:noFill/>
          <a:ln>
            <a:noFill/>
          </a:ln>
        </p:spPr>
      </p:pic>
      <p:sp>
        <p:nvSpPr>
          <p:cNvPr id="176" name="Google Shape;176;p25"/>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Lära känna varandra: Fokus på att arbeta utifrån det vi kan och de möjligheter vi har</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Utveckla gemensamma vägledande principer</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Planera möten för gemensam utveckling </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rgbClr val="00B050"/>
                </a:solidFill>
              </a:rPr>
              <a:t>Stödja den inre motivation (autonomy, mastery, purpose)</a:t>
            </a:r>
            <a:endParaRPr>
              <a:solidFill>
                <a:srgbClr val="00B050"/>
              </a:solidFill>
            </a:endParaRPr>
          </a:p>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Bjud in till ett delat ledarskap och arbeta som ett team</a:t>
            </a:r>
            <a:endParaRPr>
              <a:solidFill>
                <a:schemeClr val="accent3"/>
              </a:solidFill>
              <a:latin typeface="Lucida Sans"/>
              <a:ea typeface="Lucida Sans"/>
              <a:cs typeface="Lucida Sans"/>
              <a:sym typeface="Lucida Sans"/>
            </a:endParaRPr>
          </a:p>
          <a:p>
            <a:pPr marL="342900" lvl="0" indent="-190500" algn="l" rtl="0">
              <a:lnSpc>
                <a:spcPct val="100000"/>
              </a:lnSpc>
              <a:spcBef>
                <a:spcPts val="480"/>
              </a:spcBef>
              <a:spcAft>
                <a:spcPts val="0"/>
              </a:spcAft>
              <a:buClr>
                <a:srgbClr val="7C2342"/>
              </a:buClr>
              <a:buSzPts val="2400"/>
              <a:buFont typeface="Noto Sans Symbols"/>
              <a:buNone/>
            </a:pPr>
            <a:endParaRPr/>
          </a:p>
        </p:txBody>
      </p:sp>
      <p:sp>
        <p:nvSpPr>
          <p:cNvPr id="177" name="Google Shape;177;p25"/>
          <p:cNvSpPr txBox="1">
            <a:spLocks noGrp="1"/>
          </p:cNvSpPr>
          <p:nvPr>
            <p:ph type="title"/>
          </p:nvPr>
        </p:nvSpPr>
        <p:spPr>
          <a:xfrm>
            <a:off x="263352" y="692696"/>
            <a:ext cx="3801803" cy="1575048"/>
          </a:xfrm>
          <a:prstGeom prst="rect">
            <a:avLst/>
          </a:prstGeom>
          <a:solidFill>
            <a:srgbClr val="F2F2F2"/>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sv-SE">
                <a:solidFill>
                  <a:srgbClr val="3F3F3F"/>
                </a:solidFill>
              </a:rPr>
            </a:br>
            <a:br>
              <a:rPr lang="sv-SE">
                <a:solidFill>
                  <a:srgbClr val="3F3F3F"/>
                </a:solidFill>
              </a:rPr>
            </a:br>
            <a:br>
              <a:rPr lang="sv-SE">
                <a:solidFill>
                  <a:srgbClr val="3F3F3F"/>
                </a:solidFill>
              </a:rPr>
            </a:br>
            <a:br>
              <a:rPr lang="sv-SE">
                <a:solidFill>
                  <a:srgbClr val="3F3F3F"/>
                </a:solidFill>
              </a:rPr>
            </a:br>
            <a:br>
              <a:rPr lang="sv-SE">
                <a:solidFill>
                  <a:srgbClr val="3F3F3F"/>
                </a:solidFill>
              </a:rPr>
            </a:br>
            <a:r>
              <a:rPr lang="sv-SE">
                <a:solidFill>
                  <a:schemeClr val="dk1"/>
                </a:solidFill>
              </a:rPr>
              <a:t>Hur skapar vi ett positivt klimat som kan klara konflikter?</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6" descr="En bild som visar person, man, inomhus, kvinna&#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1" y="0"/>
            <a:ext cx="4223791" cy="6858000"/>
          </a:xfrm>
          <a:prstGeom prst="rect">
            <a:avLst/>
          </a:prstGeom>
          <a:noFill/>
          <a:ln>
            <a:noFill/>
          </a:ln>
        </p:spPr>
      </p:pic>
      <p:sp>
        <p:nvSpPr>
          <p:cNvPr id="184" name="Google Shape;184;p26"/>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342881" lvl="0" indent="-342881" algn="l" rtl="0">
              <a:lnSpc>
                <a:spcPct val="100000"/>
              </a:lnSpc>
              <a:spcBef>
                <a:spcPts val="480"/>
              </a:spcBef>
              <a:spcAft>
                <a:spcPts val="0"/>
              </a:spcAft>
              <a:buClr>
                <a:schemeClr val="dk1"/>
              </a:buClr>
              <a:buSzPts val="2400"/>
              <a:buNone/>
            </a:pPr>
            <a:r>
              <a:rPr lang="sv-SE">
                <a:solidFill>
                  <a:schemeClr val="accent3"/>
                </a:solidFill>
                <a:latin typeface="Lucida Sans"/>
                <a:ea typeface="Lucida Sans"/>
                <a:cs typeface="Lucida Sans"/>
                <a:sym typeface="Lucida Sans"/>
              </a:rPr>
              <a:t>1. Autonomy – vi vill styra våra egna liv;</a:t>
            </a:r>
            <a:endParaRPr>
              <a:solidFill>
                <a:schemeClr val="accent3"/>
              </a:solidFill>
              <a:latin typeface="Lucida Sans"/>
              <a:ea typeface="Lucida Sans"/>
              <a:cs typeface="Lucida Sans"/>
              <a:sym typeface="Lucida Sans"/>
            </a:endParaRPr>
          </a:p>
          <a:p>
            <a:pPr marL="342881" lvl="0" indent="-342881" algn="l" rtl="0">
              <a:lnSpc>
                <a:spcPct val="100000"/>
              </a:lnSpc>
              <a:spcBef>
                <a:spcPts val="480"/>
              </a:spcBef>
              <a:spcAft>
                <a:spcPts val="0"/>
              </a:spcAft>
              <a:buClr>
                <a:schemeClr val="dk1"/>
              </a:buClr>
              <a:buSzPts val="2400"/>
              <a:buNone/>
            </a:pPr>
            <a:r>
              <a:rPr lang="sv-SE">
                <a:solidFill>
                  <a:schemeClr val="accent3"/>
                </a:solidFill>
                <a:latin typeface="Lucida Sans"/>
                <a:ea typeface="Lucida Sans"/>
                <a:cs typeface="Lucida Sans"/>
                <a:sym typeface="Lucida Sans"/>
              </a:rPr>
              <a:t>2.	Mastery – vi vill utvecklas och ständigt bli bättre på sådant som är viktigt</a:t>
            </a:r>
            <a:endParaRPr>
              <a:solidFill>
                <a:schemeClr val="accent3"/>
              </a:solidFill>
              <a:latin typeface="Lucida Sans"/>
              <a:ea typeface="Lucida Sans"/>
              <a:cs typeface="Lucida Sans"/>
              <a:sym typeface="Lucida Sans"/>
            </a:endParaRPr>
          </a:p>
          <a:p>
            <a:pPr marL="342881" lvl="0" indent="-342881" algn="l" rtl="0">
              <a:lnSpc>
                <a:spcPct val="100000"/>
              </a:lnSpc>
              <a:spcBef>
                <a:spcPts val="480"/>
              </a:spcBef>
              <a:spcAft>
                <a:spcPts val="0"/>
              </a:spcAft>
              <a:buClr>
                <a:schemeClr val="dk1"/>
              </a:buClr>
              <a:buSzPts val="2400"/>
              <a:buNone/>
            </a:pPr>
            <a:r>
              <a:rPr lang="sv-SE">
                <a:solidFill>
                  <a:schemeClr val="accent3"/>
                </a:solidFill>
                <a:latin typeface="Lucida Sans"/>
                <a:ea typeface="Lucida Sans"/>
                <a:cs typeface="Lucida Sans"/>
                <a:sym typeface="Lucida Sans"/>
              </a:rPr>
              <a:t>3. Purpose – vi vill bidra till något som är större än vi själva</a:t>
            </a:r>
            <a:endParaRPr>
              <a:solidFill>
                <a:schemeClr val="accent3"/>
              </a:solidFill>
              <a:latin typeface="Lucida Sans"/>
              <a:ea typeface="Lucida Sans"/>
              <a:cs typeface="Lucida Sans"/>
              <a:sym typeface="Lucida Sans"/>
            </a:endParaRPr>
          </a:p>
          <a:p>
            <a:pPr marL="342881" lvl="0" indent="-342881" algn="l" rtl="0">
              <a:lnSpc>
                <a:spcPct val="100000"/>
              </a:lnSpc>
              <a:spcBef>
                <a:spcPts val="480"/>
              </a:spcBef>
              <a:spcAft>
                <a:spcPts val="0"/>
              </a:spcAft>
              <a:buClr>
                <a:schemeClr val="dk1"/>
              </a:buClr>
              <a:buSzPts val="2400"/>
              <a:buNone/>
            </a:pPr>
            <a:endParaRPr>
              <a:solidFill>
                <a:schemeClr val="accent3"/>
              </a:solidFill>
              <a:latin typeface="Lucida Sans"/>
              <a:ea typeface="Lucida Sans"/>
              <a:cs typeface="Lucida Sans"/>
              <a:sym typeface="Lucida Sans"/>
            </a:endParaRPr>
          </a:p>
          <a:p>
            <a:pPr marL="342881" lvl="0" indent="-342881" algn="l" rtl="0">
              <a:lnSpc>
                <a:spcPct val="100000"/>
              </a:lnSpc>
              <a:spcBef>
                <a:spcPts val="480"/>
              </a:spcBef>
              <a:spcAft>
                <a:spcPts val="0"/>
              </a:spcAft>
              <a:buClr>
                <a:schemeClr val="dk1"/>
              </a:buClr>
              <a:buSzPts val="2400"/>
              <a:buNone/>
            </a:pPr>
            <a:r>
              <a:rPr lang="sv-SE">
                <a:solidFill>
                  <a:schemeClr val="accent3"/>
                </a:solidFill>
                <a:latin typeface="Lucida Sans"/>
                <a:ea typeface="Lucida Sans"/>
                <a:cs typeface="Lucida Sans"/>
                <a:sym typeface="Lucida Sans"/>
              </a:rPr>
              <a:t>(Daniel Pink: Drive) </a:t>
            </a:r>
            <a:endParaRPr>
              <a:solidFill>
                <a:schemeClr val="accent3"/>
              </a:solidFill>
              <a:latin typeface="Lucida Sans"/>
              <a:ea typeface="Lucida Sans"/>
              <a:cs typeface="Lucida Sans"/>
              <a:sym typeface="Lucida Sans"/>
            </a:endParaRPr>
          </a:p>
          <a:p>
            <a:pPr marL="76200" lvl="0" indent="0" algn="l" rtl="0">
              <a:lnSpc>
                <a:spcPct val="100000"/>
              </a:lnSpc>
              <a:spcBef>
                <a:spcPts val="480"/>
              </a:spcBef>
              <a:spcAft>
                <a:spcPts val="0"/>
              </a:spcAft>
              <a:buSzPts val="2400"/>
              <a:buNone/>
            </a:pPr>
            <a:endParaRPr sz="3200"/>
          </a:p>
        </p:txBody>
      </p:sp>
      <p:sp>
        <p:nvSpPr>
          <p:cNvPr id="185" name="Google Shape;185;p26"/>
          <p:cNvSpPr txBox="1">
            <a:spLocks noGrp="1"/>
          </p:cNvSpPr>
          <p:nvPr>
            <p:ph type="title"/>
          </p:nvPr>
        </p:nvSpPr>
        <p:spPr>
          <a:xfrm>
            <a:off x="131596" y="3990554"/>
            <a:ext cx="3820683"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sv-SE">
                <a:solidFill>
                  <a:schemeClr val="lt1"/>
                </a:solidFill>
              </a:rPr>
              <a:t>Vad motiverar oss?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p:nvPr/>
        </p:nvSpPr>
        <p:spPr>
          <a:xfrm>
            <a:off x="4834141" y="3007633"/>
            <a:ext cx="3255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78571"/>
              </a:lnSpc>
              <a:spcBef>
                <a:spcPts val="0"/>
              </a:spcBef>
              <a:spcAft>
                <a:spcPts val="0"/>
              </a:spcAft>
              <a:buClr>
                <a:srgbClr val="000000"/>
              </a:buClr>
              <a:buSzPts val="2800"/>
              <a:buFont typeface="Arial"/>
              <a:buNone/>
            </a:pPr>
            <a:r>
              <a:rPr lang="sv-SE" sz="2800" b="1" i="0" u="none" strike="noStrike" cap="none">
                <a:solidFill>
                  <a:schemeClr val="lt1"/>
                </a:solidFill>
                <a:latin typeface="Arial"/>
                <a:ea typeface="Arial"/>
                <a:cs typeface="Arial"/>
                <a:sym typeface="Arial"/>
              </a:rPr>
              <a:t>Kreativt klimat</a:t>
            </a:r>
            <a:endParaRPr sz="1400" b="0" i="0" u="none" strike="noStrike" cap="none">
              <a:solidFill>
                <a:schemeClr val="lt1"/>
              </a:solidFill>
              <a:latin typeface="Arial"/>
              <a:ea typeface="Arial"/>
              <a:cs typeface="Arial"/>
              <a:sym typeface="Arial"/>
            </a:endParaRPr>
          </a:p>
        </p:txBody>
      </p:sp>
      <p:sp>
        <p:nvSpPr>
          <p:cNvPr id="192" name="Google Shape;192;p27"/>
          <p:cNvSpPr txBox="1"/>
          <p:nvPr/>
        </p:nvSpPr>
        <p:spPr>
          <a:xfrm>
            <a:off x="876538" y="1477476"/>
            <a:ext cx="322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DYNAMIK</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(rörelse, händelser)</a:t>
            </a:r>
            <a:endParaRPr sz="1400" b="0" i="0" u="none" strike="noStrike" cap="none">
              <a:solidFill>
                <a:schemeClr val="lt1"/>
              </a:solidFill>
              <a:latin typeface="Arial"/>
              <a:ea typeface="Arial"/>
              <a:cs typeface="Arial"/>
              <a:sym typeface="Arial"/>
            </a:endParaRPr>
          </a:p>
        </p:txBody>
      </p:sp>
      <p:sp>
        <p:nvSpPr>
          <p:cNvPr id="193" name="Google Shape;193;p27"/>
          <p:cNvSpPr txBox="1"/>
          <p:nvPr/>
        </p:nvSpPr>
        <p:spPr>
          <a:xfrm>
            <a:off x="7667526" y="916099"/>
            <a:ext cx="4200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IDÉFRIHET</a:t>
            </a:r>
            <a:r>
              <a:rPr lang="sv-SE" sz="1600" b="1" i="0" u="none" strike="noStrike" cap="none">
                <a:solidFill>
                  <a:schemeClr val="lt1"/>
                </a:solidFill>
                <a:latin typeface="Arial"/>
                <a:ea typeface="Arial"/>
                <a:cs typeface="Arial"/>
                <a:sym typeface="Arial"/>
              </a:rPr>
              <a:t> (egna beslut, ansvar)</a:t>
            </a:r>
            <a:endParaRPr sz="1400" b="0" i="0" u="none" strike="noStrike" cap="none">
              <a:solidFill>
                <a:schemeClr val="lt1"/>
              </a:solidFill>
              <a:latin typeface="Arial"/>
              <a:ea typeface="Arial"/>
              <a:cs typeface="Arial"/>
              <a:sym typeface="Arial"/>
            </a:endParaRPr>
          </a:p>
        </p:txBody>
      </p:sp>
      <p:sp>
        <p:nvSpPr>
          <p:cNvPr id="194" name="Google Shape;194;p27"/>
          <p:cNvSpPr txBox="1"/>
          <p:nvPr/>
        </p:nvSpPr>
        <p:spPr>
          <a:xfrm>
            <a:off x="1580192" y="2603683"/>
            <a:ext cx="2816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TILLIT</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(initiativ, öppenhet)</a:t>
            </a:r>
            <a:endParaRPr sz="1400" b="0" i="0" u="none" strike="noStrike" cap="none">
              <a:solidFill>
                <a:schemeClr val="lt1"/>
              </a:solidFill>
              <a:latin typeface="Arial"/>
              <a:ea typeface="Arial"/>
              <a:cs typeface="Arial"/>
              <a:sym typeface="Arial"/>
            </a:endParaRPr>
          </a:p>
        </p:txBody>
      </p:sp>
      <p:sp>
        <p:nvSpPr>
          <p:cNvPr id="195" name="Google Shape;195;p27"/>
          <p:cNvSpPr txBox="1"/>
          <p:nvPr/>
        </p:nvSpPr>
        <p:spPr>
          <a:xfrm>
            <a:off x="8637199" y="3101120"/>
            <a:ext cx="2896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IDÉTID</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(möjlighet att testa)</a:t>
            </a:r>
            <a:endParaRPr sz="1400" b="0" i="0" u="none" strike="noStrike" cap="none">
              <a:solidFill>
                <a:schemeClr val="lt1"/>
              </a:solidFill>
              <a:latin typeface="Arial"/>
              <a:ea typeface="Arial"/>
              <a:cs typeface="Arial"/>
              <a:sym typeface="Arial"/>
            </a:endParaRPr>
          </a:p>
        </p:txBody>
      </p:sp>
      <p:sp>
        <p:nvSpPr>
          <p:cNvPr id="196" name="Google Shape;196;p27"/>
          <p:cNvSpPr txBox="1"/>
          <p:nvPr/>
        </p:nvSpPr>
        <p:spPr>
          <a:xfrm>
            <a:off x="5256403" y="5726059"/>
            <a:ext cx="323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IDÉSTÖD</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(lyssna, uppmuntra)</a:t>
            </a:r>
            <a:endParaRPr sz="1400" b="0" i="0" u="none" strike="noStrike" cap="none">
              <a:solidFill>
                <a:schemeClr val="lt1"/>
              </a:solidFill>
              <a:latin typeface="Arial"/>
              <a:ea typeface="Arial"/>
              <a:cs typeface="Arial"/>
              <a:sym typeface="Arial"/>
            </a:endParaRPr>
          </a:p>
        </p:txBody>
      </p:sp>
      <p:sp>
        <p:nvSpPr>
          <p:cNvPr id="197" name="Google Shape;197;p27"/>
          <p:cNvSpPr txBox="1"/>
          <p:nvPr/>
        </p:nvSpPr>
        <p:spPr>
          <a:xfrm>
            <a:off x="1812571" y="4676169"/>
            <a:ext cx="3751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F0000"/>
                </a:solidFill>
                <a:latin typeface="Arial"/>
                <a:ea typeface="Arial"/>
                <a:cs typeface="Arial"/>
                <a:sym typeface="Arial"/>
              </a:rPr>
              <a:t>KONFLIKTER</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(intriger, baktalande)</a:t>
            </a:r>
            <a:endParaRPr sz="1400" b="0" i="0" u="none" strike="noStrike" cap="none">
              <a:solidFill>
                <a:schemeClr val="lt1"/>
              </a:solidFill>
              <a:latin typeface="Arial"/>
              <a:ea typeface="Arial"/>
              <a:cs typeface="Arial"/>
              <a:sym typeface="Arial"/>
            </a:endParaRPr>
          </a:p>
        </p:txBody>
      </p:sp>
      <p:sp>
        <p:nvSpPr>
          <p:cNvPr id="198" name="Google Shape;198;p27"/>
          <p:cNvSpPr txBox="1"/>
          <p:nvPr/>
        </p:nvSpPr>
        <p:spPr>
          <a:xfrm>
            <a:off x="684604" y="3637703"/>
            <a:ext cx="3948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LEKFULLHET/HUMOR</a:t>
            </a:r>
            <a:r>
              <a:rPr lang="sv-SE" sz="1600" b="1" i="0" u="none" strike="noStrike" cap="none">
                <a:solidFill>
                  <a:schemeClr val="lt1"/>
                </a:solidFill>
                <a:latin typeface="Arial"/>
                <a:ea typeface="Arial"/>
                <a:cs typeface="Arial"/>
                <a:sym typeface="Arial"/>
              </a:rPr>
              <a:t> (skoj, skämt)</a:t>
            </a:r>
            <a:endParaRPr sz="1400" b="0" i="0" u="none" strike="noStrike" cap="none">
              <a:solidFill>
                <a:schemeClr val="lt1"/>
              </a:solidFill>
              <a:latin typeface="Arial"/>
              <a:ea typeface="Arial"/>
              <a:cs typeface="Arial"/>
              <a:sym typeface="Arial"/>
            </a:endParaRPr>
          </a:p>
        </p:txBody>
      </p:sp>
      <p:sp>
        <p:nvSpPr>
          <p:cNvPr id="199" name="Google Shape;199;p27"/>
          <p:cNvSpPr txBox="1"/>
          <p:nvPr/>
        </p:nvSpPr>
        <p:spPr>
          <a:xfrm>
            <a:off x="7521509" y="2053314"/>
            <a:ext cx="4103700" cy="954300"/>
          </a:xfrm>
          <a:prstGeom prst="rect">
            <a:avLst/>
          </a:prstGeom>
          <a:noFill/>
          <a:ln>
            <a:noFill/>
          </a:ln>
        </p:spPr>
        <p:txBody>
          <a:bodyPr spcFirstLastPara="1" wrap="square" lIns="91425" tIns="45700" rIns="91425" bIns="45700" anchor="t" anchorCtr="0">
            <a:spAutoFit/>
          </a:bodyPr>
          <a:lstStyle/>
          <a:p>
            <a:pPr marL="0" marR="0" lvl="0" indent="0" algn="l" rtl="0">
              <a:lnSpc>
                <a:spcPct val="222222"/>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DEBATT/MÅNGFALD</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(åsikter, utbyte)</a:t>
            </a:r>
            <a:endParaRPr sz="1400" b="0" i="0" u="none" strike="noStrike" cap="none">
              <a:solidFill>
                <a:schemeClr val="lt1"/>
              </a:solidFill>
              <a:latin typeface="Arial"/>
              <a:ea typeface="Arial"/>
              <a:cs typeface="Arial"/>
              <a:sym typeface="Arial"/>
            </a:endParaRPr>
          </a:p>
          <a:p>
            <a:pPr marL="0" marR="0" lvl="0" indent="0" algn="l" rtl="0">
              <a:lnSpc>
                <a:spcPct val="312500"/>
              </a:lnSpc>
              <a:spcBef>
                <a:spcPts val="0"/>
              </a:spcBef>
              <a:spcAft>
                <a:spcPts val="0"/>
              </a:spcAft>
              <a:buClr>
                <a:srgbClr val="000000"/>
              </a:buClr>
              <a:buSzPts val="1600"/>
              <a:buFont typeface="Arial"/>
              <a:buNone/>
            </a:pPr>
            <a:endParaRPr sz="1600" b="1" i="0" u="none" strike="noStrike" cap="none">
              <a:solidFill>
                <a:srgbClr val="545861"/>
              </a:solidFill>
              <a:latin typeface="Arial"/>
              <a:ea typeface="Arial"/>
              <a:cs typeface="Arial"/>
              <a:sym typeface="Arial"/>
            </a:endParaRPr>
          </a:p>
        </p:txBody>
      </p:sp>
      <p:sp>
        <p:nvSpPr>
          <p:cNvPr id="200" name="Google Shape;200;p27"/>
          <p:cNvSpPr txBox="1"/>
          <p:nvPr/>
        </p:nvSpPr>
        <p:spPr>
          <a:xfrm>
            <a:off x="3570288" y="477839"/>
            <a:ext cx="3732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UTMANING</a:t>
            </a:r>
            <a:r>
              <a:rPr lang="sv-SE" sz="1600" b="1" i="0" u="none" strike="noStrike" cap="none">
                <a:solidFill>
                  <a:schemeClr val="lt1"/>
                </a:solidFill>
                <a:latin typeface="Arial"/>
                <a:ea typeface="Arial"/>
                <a:cs typeface="Arial"/>
                <a:sym typeface="Arial"/>
              </a:rPr>
              <a:t> (engagemang, mening)</a:t>
            </a:r>
            <a:endParaRPr sz="1400" b="0" i="0" u="none" strike="noStrike" cap="none">
              <a:solidFill>
                <a:schemeClr val="lt1"/>
              </a:solidFill>
              <a:latin typeface="Arial"/>
              <a:ea typeface="Arial"/>
              <a:cs typeface="Arial"/>
              <a:sym typeface="Arial"/>
            </a:endParaRPr>
          </a:p>
        </p:txBody>
      </p:sp>
      <p:sp>
        <p:nvSpPr>
          <p:cNvPr id="201" name="Google Shape;201;p27"/>
          <p:cNvSpPr txBox="1"/>
          <p:nvPr/>
        </p:nvSpPr>
        <p:spPr>
          <a:xfrm>
            <a:off x="7302400" y="4340672"/>
            <a:ext cx="351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RISKTAGANDE</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(snabbhet, mod)</a:t>
            </a:r>
            <a:endParaRPr sz="1400" b="0" i="0" u="none" strike="noStrike" cap="none">
              <a:solidFill>
                <a:schemeClr val="lt1"/>
              </a:solidFill>
              <a:latin typeface="Arial"/>
              <a:ea typeface="Arial"/>
              <a:cs typeface="Arial"/>
              <a:sym typeface="Arial"/>
            </a:endParaRPr>
          </a:p>
        </p:txBody>
      </p:sp>
      <p:sp>
        <p:nvSpPr>
          <p:cNvPr id="202" name="Google Shape;202;p27"/>
          <p:cNvSpPr txBox="1"/>
          <p:nvPr/>
        </p:nvSpPr>
        <p:spPr>
          <a:xfrm>
            <a:off x="406331" y="6183789"/>
            <a:ext cx="4223791" cy="379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sv-SE" sz="1867" b="0" i="0" u="none" strike="noStrike" cap="none">
                <a:solidFill>
                  <a:schemeClr val="lt1"/>
                </a:solidFill>
                <a:latin typeface="Lato"/>
                <a:ea typeface="Lato"/>
                <a:cs typeface="Lato"/>
                <a:sym typeface="Lato"/>
              </a:rPr>
              <a:t>Ekvall (2009)</a:t>
            </a:r>
            <a:endParaRPr sz="1867" b="0" i="0" u="none" strike="noStrike" cap="none">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
          <p:cNvSpPr txBox="1"/>
          <p:nvPr/>
        </p:nvSpPr>
        <p:spPr>
          <a:xfrm>
            <a:off x="4834141" y="3007633"/>
            <a:ext cx="3255900" cy="863594"/>
          </a:xfrm>
          <a:prstGeom prst="rect">
            <a:avLst/>
          </a:prstGeom>
          <a:noFill/>
          <a:ln>
            <a:noFill/>
          </a:ln>
        </p:spPr>
        <p:txBody>
          <a:bodyPr spcFirstLastPara="1" wrap="square" lIns="91425" tIns="45700" rIns="91425" bIns="45700" anchor="t" anchorCtr="0">
            <a:spAutoFit/>
          </a:bodyPr>
          <a:lstStyle/>
          <a:p>
            <a:pPr marL="0" marR="0" lvl="0" indent="0" algn="l" rtl="0">
              <a:lnSpc>
                <a:spcPct val="178571"/>
              </a:lnSpc>
              <a:spcBef>
                <a:spcPts val="0"/>
              </a:spcBef>
              <a:spcAft>
                <a:spcPts val="0"/>
              </a:spcAft>
              <a:buClr>
                <a:srgbClr val="000000"/>
              </a:buClr>
              <a:buSzPts val="2800"/>
              <a:buFont typeface="Arial"/>
              <a:buNone/>
            </a:pPr>
            <a:r>
              <a:rPr lang="sv-SE" sz="2800" b="1" i="0" u="none" strike="noStrike" cap="none">
                <a:solidFill>
                  <a:schemeClr val="lt1"/>
                </a:solidFill>
                <a:latin typeface="Arial"/>
                <a:ea typeface="Arial"/>
                <a:cs typeface="Arial"/>
                <a:sym typeface="Arial"/>
              </a:rPr>
              <a:t>Bra arbetsmiljö</a:t>
            </a:r>
            <a:endParaRPr sz="1400" b="0" i="0" u="none" strike="noStrike" cap="none">
              <a:solidFill>
                <a:schemeClr val="lt1"/>
              </a:solidFill>
              <a:latin typeface="Arial"/>
              <a:ea typeface="Arial"/>
              <a:cs typeface="Arial"/>
              <a:sym typeface="Arial"/>
            </a:endParaRPr>
          </a:p>
        </p:txBody>
      </p:sp>
      <p:sp>
        <p:nvSpPr>
          <p:cNvPr id="209" name="Google Shape;209;p2"/>
          <p:cNvSpPr txBox="1"/>
          <p:nvPr/>
        </p:nvSpPr>
        <p:spPr>
          <a:xfrm>
            <a:off x="876538" y="1477476"/>
            <a:ext cx="322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DYNAMIK</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(rörelse, händelser)</a:t>
            </a:r>
            <a:endParaRPr sz="1400" b="0" i="0" u="none" strike="noStrike" cap="none">
              <a:solidFill>
                <a:schemeClr val="lt1"/>
              </a:solidFill>
              <a:latin typeface="Arial"/>
              <a:ea typeface="Arial"/>
              <a:cs typeface="Arial"/>
              <a:sym typeface="Arial"/>
            </a:endParaRPr>
          </a:p>
        </p:txBody>
      </p:sp>
      <p:sp>
        <p:nvSpPr>
          <p:cNvPr id="210" name="Google Shape;210;p2"/>
          <p:cNvSpPr txBox="1"/>
          <p:nvPr/>
        </p:nvSpPr>
        <p:spPr>
          <a:xfrm>
            <a:off x="7667526" y="916099"/>
            <a:ext cx="4200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IDÉFRIHET</a:t>
            </a:r>
            <a:r>
              <a:rPr lang="sv-SE" sz="1600" b="1" i="0" u="none" strike="noStrike" cap="none">
                <a:solidFill>
                  <a:schemeClr val="lt1"/>
                </a:solidFill>
                <a:latin typeface="Arial"/>
                <a:ea typeface="Arial"/>
                <a:cs typeface="Arial"/>
                <a:sym typeface="Arial"/>
              </a:rPr>
              <a:t> (egna beslut, ansvar)</a:t>
            </a:r>
            <a:endParaRPr sz="1400" b="0" i="0" u="none" strike="noStrike" cap="none">
              <a:solidFill>
                <a:schemeClr val="lt1"/>
              </a:solidFill>
              <a:latin typeface="Arial"/>
              <a:ea typeface="Arial"/>
              <a:cs typeface="Arial"/>
              <a:sym typeface="Arial"/>
            </a:endParaRPr>
          </a:p>
        </p:txBody>
      </p:sp>
      <p:sp>
        <p:nvSpPr>
          <p:cNvPr id="211" name="Google Shape;211;p2"/>
          <p:cNvSpPr txBox="1"/>
          <p:nvPr/>
        </p:nvSpPr>
        <p:spPr>
          <a:xfrm>
            <a:off x="1580192" y="2603683"/>
            <a:ext cx="2816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TILLIT</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(initiativ, öppenhet)</a:t>
            </a:r>
            <a:endParaRPr sz="1400" b="0" i="0" u="none" strike="noStrike" cap="none">
              <a:solidFill>
                <a:schemeClr val="lt1"/>
              </a:solidFill>
              <a:latin typeface="Arial"/>
              <a:ea typeface="Arial"/>
              <a:cs typeface="Arial"/>
              <a:sym typeface="Arial"/>
            </a:endParaRPr>
          </a:p>
        </p:txBody>
      </p:sp>
      <p:sp>
        <p:nvSpPr>
          <p:cNvPr id="212" name="Google Shape;212;p2"/>
          <p:cNvSpPr txBox="1"/>
          <p:nvPr/>
        </p:nvSpPr>
        <p:spPr>
          <a:xfrm>
            <a:off x="8637199" y="3101120"/>
            <a:ext cx="2896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IDÉTID</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(möjlighet att testa)</a:t>
            </a:r>
            <a:endParaRPr sz="1400" b="0" i="0" u="none" strike="noStrike" cap="none">
              <a:solidFill>
                <a:schemeClr val="lt1"/>
              </a:solidFill>
              <a:latin typeface="Arial"/>
              <a:ea typeface="Arial"/>
              <a:cs typeface="Arial"/>
              <a:sym typeface="Arial"/>
            </a:endParaRPr>
          </a:p>
        </p:txBody>
      </p:sp>
      <p:sp>
        <p:nvSpPr>
          <p:cNvPr id="213" name="Google Shape;213;p2"/>
          <p:cNvSpPr txBox="1"/>
          <p:nvPr/>
        </p:nvSpPr>
        <p:spPr>
          <a:xfrm>
            <a:off x="5256403" y="5726059"/>
            <a:ext cx="323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IDÉSTÖD</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(lyssna, uppmuntra)</a:t>
            </a:r>
            <a:endParaRPr sz="1400" b="0" i="0" u="none" strike="noStrike" cap="none">
              <a:solidFill>
                <a:schemeClr val="lt1"/>
              </a:solidFill>
              <a:latin typeface="Arial"/>
              <a:ea typeface="Arial"/>
              <a:cs typeface="Arial"/>
              <a:sym typeface="Arial"/>
            </a:endParaRPr>
          </a:p>
        </p:txBody>
      </p:sp>
      <p:sp>
        <p:nvSpPr>
          <p:cNvPr id="214" name="Google Shape;214;p2"/>
          <p:cNvSpPr txBox="1"/>
          <p:nvPr/>
        </p:nvSpPr>
        <p:spPr>
          <a:xfrm>
            <a:off x="1812571" y="4676169"/>
            <a:ext cx="3751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F0000"/>
                </a:solidFill>
                <a:latin typeface="Arial"/>
                <a:ea typeface="Arial"/>
                <a:cs typeface="Arial"/>
                <a:sym typeface="Arial"/>
              </a:rPr>
              <a:t>KONFLIKTER</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(intriger, baktalande)</a:t>
            </a:r>
            <a:endParaRPr sz="1400" b="0" i="0" u="none" strike="noStrike" cap="none">
              <a:solidFill>
                <a:schemeClr val="lt1"/>
              </a:solidFill>
              <a:latin typeface="Arial"/>
              <a:ea typeface="Arial"/>
              <a:cs typeface="Arial"/>
              <a:sym typeface="Arial"/>
            </a:endParaRPr>
          </a:p>
        </p:txBody>
      </p:sp>
      <p:sp>
        <p:nvSpPr>
          <p:cNvPr id="215" name="Google Shape;215;p2"/>
          <p:cNvSpPr txBox="1"/>
          <p:nvPr/>
        </p:nvSpPr>
        <p:spPr>
          <a:xfrm>
            <a:off x="684604" y="3637703"/>
            <a:ext cx="3948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LEKFULLHET/HUMOR</a:t>
            </a:r>
            <a:r>
              <a:rPr lang="sv-SE" sz="1600" b="1" i="0" u="none" strike="noStrike" cap="none">
                <a:solidFill>
                  <a:schemeClr val="lt1"/>
                </a:solidFill>
                <a:latin typeface="Arial"/>
                <a:ea typeface="Arial"/>
                <a:cs typeface="Arial"/>
                <a:sym typeface="Arial"/>
              </a:rPr>
              <a:t> (skoj, skämt)</a:t>
            </a:r>
            <a:endParaRPr sz="1400" b="0" i="0" u="none" strike="noStrike" cap="none">
              <a:solidFill>
                <a:schemeClr val="lt1"/>
              </a:solidFill>
              <a:latin typeface="Arial"/>
              <a:ea typeface="Arial"/>
              <a:cs typeface="Arial"/>
              <a:sym typeface="Arial"/>
            </a:endParaRPr>
          </a:p>
        </p:txBody>
      </p:sp>
      <p:sp>
        <p:nvSpPr>
          <p:cNvPr id="216" name="Google Shape;216;p2"/>
          <p:cNvSpPr txBox="1"/>
          <p:nvPr/>
        </p:nvSpPr>
        <p:spPr>
          <a:xfrm>
            <a:off x="7521509" y="2053314"/>
            <a:ext cx="4103700" cy="954300"/>
          </a:xfrm>
          <a:prstGeom prst="rect">
            <a:avLst/>
          </a:prstGeom>
          <a:noFill/>
          <a:ln>
            <a:noFill/>
          </a:ln>
        </p:spPr>
        <p:txBody>
          <a:bodyPr spcFirstLastPara="1" wrap="square" lIns="91425" tIns="45700" rIns="91425" bIns="45700" anchor="t" anchorCtr="0">
            <a:spAutoFit/>
          </a:bodyPr>
          <a:lstStyle/>
          <a:p>
            <a:pPr marL="0" marR="0" lvl="0" indent="0" algn="l" rtl="0">
              <a:lnSpc>
                <a:spcPct val="222222"/>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DEBATT/MÅNGFALD</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(åsikter, utbyte)</a:t>
            </a:r>
            <a:endParaRPr sz="1400" b="0" i="0" u="none" strike="noStrike" cap="none">
              <a:solidFill>
                <a:schemeClr val="lt1"/>
              </a:solidFill>
              <a:latin typeface="Arial"/>
              <a:ea typeface="Arial"/>
              <a:cs typeface="Arial"/>
              <a:sym typeface="Arial"/>
            </a:endParaRPr>
          </a:p>
          <a:p>
            <a:pPr marL="0" marR="0" lvl="0" indent="0" algn="l" rtl="0">
              <a:lnSpc>
                <a:spcPct val="312500"/>
              </a:lnSpc>
              <a:spcBef>
                <a:spcPts val="0"/>
              </a:spcBef>
              <a:spcAft>
                <a:spcPts val="0"/>
              </a:spcAft>
              <a:buClr>
                <a:srgbClr val="000000"/>
              </a:buClr>
              <a:buSzPts val="1600"/>
              <a:buFont typeface="Arial"/>
              <a:buNone/>
            </a:pPr>
            <a:endParaRPr sz="1600" b="1" i="0" u="none" strike="noStrike" cap="none">
              <a:solidFill>
                <a:srgbClr val="545861"/>
              </a:solidFill>
              <a:latin typeface="Arial"/>
              <a:ea typeface="Arial"/>
              <a:cs typeface="Arial"/>
              <a:sym typeface="Arial"/>
            </a:endParaRPr>
          </a:p>
        </p:txBody>
      </p:sp>
      <p:sp>
        <p:nvSpPr>
          <p:cNvPr id="217" name="Google Shape;217;p2"/>
          <p:cNvSpPr txBox="1"/>
          <p:nvPr/>
        </p:nvSpPr>
        <p:spPr>
          <a:xfrm>
            <a:off x="3570288" y="477839"/>
            <a:ext cx="3732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UTMANING</a:t>
            </a:r>
            <a:r>
              <a:rPr lang="sv-SE" sz="1600" b="1" i="0" u="none" strike="noStrike" cap="none">
                <a:solidFill>
                  <a:schemeClr val="lt1"/>
                </a:solidFill>
                <a:latin typeface="Arial"/>
                <a:ea typeface="Arial"/>
                <a:cs typeface="Arial"/>
                <a:sym typeface="Arial"/>
              </a:rPr>
              <a:t> (engagemang, mening)</a:t>
            </a:r>
            <a:endParaRPr sz="1400" b="0" i="0" u="none" strike="noStrike" cap="none">
              <a:solidFill>
                <a:schemeClr val="lt1"/>
              </a:solidFill>
              <a:latin typeface="Arial"/>
              <a:ea typeface="Arial"/>
              <a:cs typeface="Arial"/>
              <a:sym typeface="Arial"/>
            </a:endParaRPr>
          </a:p>
        </p:txBody>
      </p:sp>
      <p:sp>
        <p:nvSpPr>
          <p:cNvPr id="218" name="Google Shape;218;p2"/>
          <p:cNvSpPr txBox="1"/>
          <p:nvPr/>
        </p:nvSpPr>
        <p:spPr>
          <a:xfrm>
            <a:off x="7302400" y="4340672"/>
            <a:ext cx="351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277777"/>
              </a:lnSpc>
              <a:spcBef>
                <a:spcPts val="0"/>
              </a:spcBef>
              <a:spcAft>
                <a:spcPts val="0"/>
              </a:spcAft>
              <a:buClr>
                <a:srgbClr val="000000"/>
              </a:buClr>
              <a:buSzPts val="1800"/>
              <a:buFont typeface="Arial"/>
              <a:buNone/>
            </a:pPr>
            <a:r>
              <a:rPr lang="sv-SE" sz="1800" b="1" i="0" u="none" strike="noStrike" cap="none">
                <a:solidFill>
                  <a:srgbClr val="FDB917"/>
                </a:solidFill>
                <a:latin typeface="Arial"/>
                <a:ea typeface="Arial"/>
                <a:cs typeface="Arial"/>
                <a:sym typeface="Arial"/>
              </a:rPr>
              <a:t>RISKTAGANDE</a:t>
            </a:r>
            <a:r>
              <a:rPr lang="sv-SE" sz="1600" b="1" i="0" u="none" strike="noStrike" cap="none">
                <a:solidFill>
                  <a:srgbClr val="545861"/>
                </a:solidFill>
                <a:latin typeface="Arial"/>
                <a:ea typeface="Arial"/>
                <a:cs typeface="Arial"/>
                <a:sym typeface="Arial"/>
              </a:rPr>
              <a:t> </a:t>
            </a:r>
            <a:r>
              <a:rPr lang="sv-SE" sz="1600" b="1" i="0" u="none" strike="noStrike" cap="none">
                <a:solidFill>
                  <a:schemeClr val="lt1"/>
                </a:solidFill>
                <a:latin typeface="Arial"/>
                <a:ea typeface="Arial"/>
                <a:cs typeface="Arial"/>
                <a:sym typeface="Arial"/>
              </a:rPr>
              <a:t>(snabbhet, mod)</a:t>
            </a:r>
            <a:endParaRPr sz="1400" b="0" i="0" u="none" strike="noStrike" cap="none">
              <a:solidFill>
                <a:schemeClr val="lt1"/>
              </a:solidFill>
              <a:latin typeface="Arial"/>
              <a:ea typeface="Arial"/>
              <a:cs typeface="Arial"/>
              <a:sym typeface="Arial"/>
            </a:endParaRPr>
          </a:p>
        </p:txBody>
      </p:sp>
      <p:sp>
        <p:nvSpPr>
          <p:cNvPr id="219" name="Google Shape;219;p2"/>
          <p:cNvSpPr txBox="1"/>
          <p:nvPr/>
        </p:nvSpPr>
        <p:spPr>
          <a:xfrm>
            <a:off x="406331" y="6183789"/>
            <a:ext cx="4223791" cy="379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sv-SE" sz="1867" b="0" i="0" u="none" strike="noStrike" cap="none">
                <a:solidFill>
                  <a:schemeClr val="lt1"/>
                </a:solidFill>
                <a:latin typeface="Lato"/>
                <a:ea typeface="Lato"/>
                <a:cs typeface="Lato"/>
                <a:sym typeface="Lato"/>
              </a:rPr>
              <a:t>Ekvall (2009)</a:t>
            </a:r>
            <a:endParaRPr sz="1867" b="0" i="0" u="none" strike="noStrike" cap="non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9" descr="En bild som visar inomhus, fönster, bor, rum&#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1" y="0"/>
            <a:ext cx="4223791" cy="6858000"/>
          </a:xfrm>
          <a:prstGeom prst="rect">
            <a:avLst/>
          </a:prstGeom>
          <a:noFill/>
          <a:ln>
            <a:noFill/>
          </a:ln>
        </p:spPr>
      </p:pic>
      <p:sp>
        <p:nvSpPr>
          <p:cNvPr id="226" name="Google Shape;226;p29"/>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lt1"/>
                </a:solidFill>
              </a:rPr>
              <a:t>Lära känna varandra: Fokus på att arbeta utifrån det vi kan och de möjligheter vi har</a:t>
            </a:r>
            <a:endParaRPr>
              <a:solidFill>
                <a:schemeClr val="lt1"/>
              </a:solidFill>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lt1"/>
                </a:solidFill>
              </a:rPr>
              <a:t>Utveckla gemensamma vägledande principer</a:t>
            </a:r>
            <a:endParaRPr>
              <a:solidFill>
                <a:schemeClr val="lt1"/>
              </a:solidFill>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lt1"/>
                </a:solidFill>
              </a:rPr>
              <a:t>Planera möten för gemensam utveckling </a:t>
            </a:r>
            <a:endParaRPr>
              <a:solidFill>
                <a:schemeClr val="lt1"/>
              </a:solidFill>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lt1"/>
                </a:solidFill>
              </a:rPr>
              <a:t>Stödja den inre motivation (autonomy, mastery, purpose)</a:t>
            </a:r>
            <a:endParaRPr>
              <a:solidFill>
                <a:schemeClr val="lt1"/>
              </a:solidFill>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rgbClr val="00B050"/>
                </a:solidFill>
              </a:rPr>
              <a:t>Bjud in till ett delat ledarskap och arbeta som ett team</a:t>
            </a:r>
            <a:endParaRPr/>
          </a:p>
          <a:p>
            <a:pPr marL="342900" lvl="0" indent="-190500" algn="l" rtl="0">
              <a:lnSpc>
                <a:spcPct val="100000"/>
              </a:lnSpc>
              <a:spcBef>
                <a:spcPts val="480"/>
              </a:spcBef>
              <a:spcAft>
                <a:spcPts val="0"/>
              </a:spcAft>
              <a:buClr>
                <a:srgbClr val="7C2342"/>
              </a:buClr>
              <a:buSzPts val="2400"/>
              <a:buFont typeface="Noto Sans Symbols"/>
              <a:buNone/>
            </a:pPr>
            <a:endParaRPr/>
          </a:p>
        </p:txBody>
      </p:sp>
      <p:sp>
        <p:nvSpPr>
          <p:cNvPr id="227" name="Google Shape;227;p29"/>
          <p:cNvSpPr txBox="1">
            <a:spLocks noGrp="1"/>
          </p:cNvSpPr>
          <p:nvPr>
            <p:ph type="title"/>
          </p:nvPr>
        </p:nvSpPr>
        <p:spPr>
          <a:xfrm>
            <a:off x="263352" y="692696"/>
            <a:ext cx="3801803" cy="1575048"/>
          </a:xfrm>
          <a:prstGeom prst="rect">
            <a:avLst/>
          </a:prstGeom>
          <a:solidFill>
            <a:srgbClr val="F2F2F2"/>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sv-SE">
                <a:solidFill>
                  <a:srgbClr val="3F3F3F"/>
                </a:solidFill>
              </a:rPr>
            </a:br>
            <a:br>
              <a:rPr lang="sv-SE">
                <a:solidFill>
                  <a:srgbClr val="3F3F3F"/>
                </a:solidFill>
              </a:rPr>
            </a:br>
            <a:br>
              <a:rPr lang="sv-SE">
                <a:solidFill>
                  <a:srgbClr val="3F3F3F"/>
                </a:solidFill>
              </a:rPr>
            </a:br>
            <a:br>
              <a:rPr lang="sv-SE">
                <a:solidFill>
                  <a:srgbClr val="3F3F3F"/>
                </a:solidFill>
              </a:rPr>
            </a:br>
            <a:br>
              <a:rPr lang="sv-SE">
                <a:solidFill>
                  <a:srgbClr val="3F3F3F"/>
                </a:solidFill>
              </a:rPr>
            </a:br>
            <a:r>
              <a:rPr lang="sv-SE">
                <a:solidFill>
                  <a:schemeClr val="dk1"/>
                </a:solidFill>
              </a:rPr>
              <a:t>Hur skapar vi ett positivt klimat som kan klara konflikter?</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4" descr="En bild som visar inomhus, fönster, bor, rum&#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1" y="0"/>
            <a:ext cx="4223791" cy="6858000"/>
          </a:xfrm>
          <a:prstGeom prst="rect">
            <a:avLst/>
          </a:prstGeom>
          <a:noFill/>
          <a:ln>
            <a:noFill/>
          </a:ln>
        </p:spPr>
      </p:pic>
      <p:sp>
        <p:nvSpPr>
          <p:cNvPr id="234" name="Google Shape;234;p34"/>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480"/>
              </a:spcBef>
              <a:spcAft>
                <a:spcPts val="0"/>
              </a:spcAft>
              <a:buClr>
                <a:srgbClr val="7C2342"/>
              </a:buClr>
              <a:buSzPts val="2400"/>
              <a:buNone/>
            </a:pPr>
            <a:r>
              <a:rPr lang="sv-SE">
                <a:solidFill>
                  <a:schemeClr val="accent3"/>
                </a:solidFill>
                <a:latin typeface="Lucida Sans"/>
                <a:ea typeface="Lucida Sans"/>
                <a:cs typeface="Lucida Sans"/>
                <a:sym typeface="Lucida Sans"/>
              </a:rPr>
              <a:t>Dialog </a:t>
            </a:r>
            <a:endParaRPr>
              <a:solidFill>
                <a:schemeClr val="accent3"/>
              </a:solidFill>
              <a:latin typeface="Lucida Sans"/>
              <a:ea typeface="Lucida Sans"/>
              <a:cs typeface="Lucida Sans"/>
              <a:sym typeface="Lucida Sans"/>
            </a:endParaRPr>
          </a:p>
          <a:p>
            <a:pPr marL="914400" lvl="1" indent="-381000" algn="l" rtl="0">
              <a:lnSpc>
                <a:spcPct val="100000"/>
              </a:lnSpc>
              <a:spcBef>
                <a:spcPts val="480"/>
              </a:spcBef>
              <a:spcAft>
                <a:spcPts val="0"/>
              </a:spcAft>
              <a:buClr>
                <a:srgbClr val="7C2342"/>
              </a:buClr>
              <a:buSzPts val="2400"/>
              <a:buFont typeface="Noto Sans Symbols"/>
              <a:buChar char="▪"/>
            </a:pPr>
            <a:r>
              <a:rPr lang="sv-SE" sz="2400">
                <a:solidFill>
                  <a:schemeClr val="accent3"/>
                </a:solidFill>
                <a:latin typeface="Lucida Sans"/>
                <a:ea typeface="Lucida Sans"/>
                <a:cs typeface="Lucida Sans"/>
                <a:sym typeface="Lucida Sans"/>
              </a:rPr>
              <a:t>nyfiken på att förstå, ta reda på</a:t>
            </a:r>
            <a:endParaRPr sz="2400">
              <a:solidFill>
                <a:schemeClr val="accent3"/>
              </a:solidFill>
              <a:latin typeface="Lucida Sans"/>
              <a:ea typeface="Lucida Sans"/>
              <a:cs typeface="Lucida Sans"/>
              <a:sym typeface="Lucida Sans"/>
            </a:endParaRPr>
          </a:p>
          <a:p>
            <a:pPr marL="76200" marR="0" lvl="0" indent="0" algn="l" rtl="0">
              <a:lnSpc>
                <a:spcPct val="100000"/>
              </a:lnSpc>
              <a:spcBef>
                <a:spcPts val="480"/>
              </a:spcBef>
              <a:spcAft>
                <a:spcPts val="0"/>
              </a:spcAft>
              <a:buClr>
                <a:srgbClr val="7C2342"/>
              </a:buClr>
              <a:buSzPts val="2400"/>
              <a:buNone/>
            </a:pPr>
            <a:r>
              <a:rPr lang="sv-SE">
                <a:solidFill>
                  <a:schemeClr val="accent3"/>
                </a:solidFill>
                <a:latin typeface="Lucida Sans"/>
                <a:ea typeface="Lucida Sans"/>
                <a:cs typeface="Lucida Sans"/>
                <a:sym typeface="Lucida Sans"/>
              </a:rPr>
              <a:t>Diskussion </a:t>
            </a:r>
            <a:endParaRPr>
              <a:solidFill>
                <a:schemeClr val="accent3"/>
              </a:solidFill>
              <a:latin typeface="Lucida Sans"/>
              <a:ea typeface="Lucida Sans"/>
              <a:cs typeface="Lucida Sans"/>
              <a:sym typeface="Lucida Sans"/>
            </a:endParaRPr>
          </a:p>
          <a:p>
            <a:pPr marL="914400" lvl="1" indent="-381000" algn="l" rtl="0">
              <a:lnSpc>
                <a:spcPct val="100000"/>
              </a:lnSpc>
              <a:spcBef>
                <a:spcPts val="480"/>
              </a:spcBef>
              <a:spcAft>
                <a:spcPts val="0"/>
              </a:spcAft>
              <a:buClr>
                <a:srgbClr val="7C2342"/>
              </a:buClr>
              <a:buSzPts val="2400"/>
              <a:buFont typeface="Noto Sans Symbols"/>
              <a:buChar char="▪"/>
            </a:pPr>
            <a:r>
              <a:rPr lang="sv-SE" sz="2400">
                <a:solidFill>
                  <a:schemeClr val="accent3"/>
                </a:solidFill>
                <a:latin typeface="Lucida Sans"/>
                <a:ea typeface="Lucida Sans"/>
                <a:cs typeface="Lucida Sans"/>
                <a:sym typeface="Lucida Sans"/>
              </a:rPr>
              <a:t>argumentera med argument</a:t>
            </a:r>
            <a:endParaRPr sz="2400">
              <a:solidFill>
                <a:schemeClr val="accent3"/>
              </a:solidFill>
              <a:latin typeface="Lucida Sans"/>
              <a:ea typeface="Lucida Sans"/>
              <a:cs typeface="Lucida Sans"/>
              <a:sym typeface="Lucida Sans"/>
            </a:endParaRPr>
          </a:p>
          <a:p>
            <a:pPr marL="76200" marR="0" lvl="0" indent="0" algn="l" rtl="0">
              <a:lnSpc>
                <a:spcPct val="100000"/>
              </a:lnSpc>
              <a:spcBef>
                <a:spcPts val="480"/>
              </a:spcBef>
              <a:spcAft>
                <a:spcPts val="0"/>
              </a:spcAft>
              <a:buClr>
                <a:srgbClr val="7C2342"/>
              </a:buClr>
              <a:buSzPts val="2400"/>
              <a:buNone/>
            </a:pPr>
            <a:r>
              <a:rPr lang="sv-SE">
                <a:solidFill>
                  <a:schemeClr val="accent3"/>
                </a:solidFill>
                <a:latin typeface="Lucida Sans"/>
                <a:ea typeface="Lucida Sans"/>
                <a:cs typeface="Lucida Sans"/>
                <a:sym typeface="Lucida Sans"/>
              </a:rPr>
              <a:t>Regelstyrda procedurer </a:t>
            </a:r>
            <a:endParaRPr>
              <a:solidFill>
                <a:schemeClr val="accent3"/>
              </a:solidFill>
              <a:latin typeface="Lucida Sans"/>
              <a:ea typeface="Lucida Sans"/>
              <a:cs typeface="Lucida Sans"/>
              <a:sym typeface="Lucida Sans"/>
            </a:endParaRPr>
          </a:p>
          <a:p>
            <a:pPr marL="914400" lvl="1" indent="-381000" algn="l" rtl="0">
              <a:lnSpc>
                <a:spcPct val="100000"/>
              </a:lnSpc>
              <a:spcBef>
                <a:spcPts val="480"/>
              </a:spcBef>
              <a:spcAft>
                <a:spcPts val="0"/>
              </a:spcAft>
              <a:buClr>
                <a:srgbClr val="7C2342"/>
              </a:buClr>
              <a:buSzPts val="2400"/>
              <a:buFont typeface="Noto Sans Symbols"/>
              <a:buChar char="▪"/>
            </a:pPr>
            <a:r>
              <a:rPr lang="sv-SE" sz="2400">
                <a:solidFill>
                  <a:schemeClr val="accent3"/>
                </a:solidFill>
                <a:latin typeface="Lucida Sans"/>
                <a:ea typeface="Lucida Sans"/>
                <a:cs typeface="Lucida Sans"/>
                <a:sym typeface="Lucida Sans"/>
              </a:rPr>
              <a:t>procedurer som ex fackliga förhandlingar</a:t>
            </a:r>
            <a:endParaRPr sz="2400">
              <a:solidFill>
                <a:schemeClr val="accent3"/>
              </a:solidFill>
              <a:latin typeface="Lucida Sans"/>
              <a:ea typeface="Lucida Sans"/>
              <a:cs typeface="Lucida Sans"/>
              <a:sym typeface="Lucida Sans"/>
            </a:endParaRPr>
          </a:p>
          <a:p>
            <a:pPr marL="76200" marR="0" lvl="0" indent="0" algn="l" rtl="0">
              <a:lnSpc>
                <a:spcPct val="100000"/>
              </a:lnSpc>
              <a:spcBef>
                <a:spcPts val="480"/>
              </a:spcBef>
              <a:spcAft>
                <a:spcPts val="0"/>
              </a:spcAft>
              <a:buClr>
                <a:srgbClr val="7C2342"/>
              </a:buClr>
              <a:buSzPts val="2400"/>
              <a:buNone/>
            </a:pPr>
            <a:r>
              <a:rPr lang="sv-SE">
                <a:solidFill>
                  <a:schemeClr val="accent3"/>
                </a:solidFill>
                <a:latin typeface="Lucida Sans"/>
                <a:ea typeface="Lucida Sans"/>
                <a:cs typeface="Lucida Sans"/>
                <a:sym typeface="Lucida Sans"/>
              </a:rPr>
              <a:t>Makt/överkörning</a:t>
            </a:r>
            <a:endParaRPr>
              <a:solidFill>
                <a:schemeClr val="accent3"/>
              </a:solidFill>
              <a:latin typeface="Lucida Sans"/>
              <a:ea typeface="Lucida Sans"/>
              <a:cs typeface="Lucida Sans"/>
              <a:sym typeface="Lucida Sans"/>
            </a:endParaRPr>
          </a:p>
          <a:p>
            <a:pPr marL="914400" lvl="1" indent="-381000" algn="l" rtl="0">
              <a:lnSpc>
                <a:spcPct val="100000"/>
              </a:lnSpc>
              <a:spcBef>
                <a:spcPts val="480"/>
              </a:spcBef>
              <a:spcAft>
                <a:spcPts val="0"/>
              </a:spcAft>
              <a:buClr>
                <a:srgbClr val="7C2342"/>
              </a:buClr>
              <a:buSzPts val="2400"/>
              <a:buFont typeface="Noto Sans Symbols"/>
              <a:buChar char="▪"/>
            </a:pPr>
            <a:r>
              <a:rPr lang="sv-SE" sz="2400">
                <a:solidFill>
                  <a:schemeClr val="accent3"/>
                </a:solidFill>
                <a:latin typeface="Lucida Sans"/>
                <a:ea typeface="Lucida Sans"/>
                <a:cs typeface="Lucida Sans"/>
                <a:sym typeface="Lucida Sans"/>
              </a:rPr>
              <a:t>Tvingande makt</a:t>
            </a:r>
            <a:endParaRPr sz="2400">
              <a:solidFill>
                <a:schemeClr val="accent3"/>
              </a:solidFill>
              <a:latin typeface="Lucida Sans"/>
              <a:ea typeface="Lucida Sans"/>
              <a:cs typeface="Lucida Sans"/>
              <a:sym typeface="Lucida Sans"/>
            </a:endParaRPr>
          </a:p>
        </p:txBody>
      </p:sp>
      <p:sp>
        <p:nvSpPr>
          <p:cNvPr id="235" name="Google Shape;235;p34"/>
          <p:cNvSpPr txBox="1">
            <a:spLocks noGrp="1"/>
          </p:cNvSpPr>
          <p:nvPr>
            <p:ph type="title"/>
          </p:nvPr>
        </p:nvSpPr>
        <p:spPr>
          <a:xfrm>
            <a:off x="493358" y="2178100"/>
            <a:ext cx="3820683"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sv-SE">
                <a:solidFill>
                  <a:schemeClr val="dk1"/>
                </a:solidFill>
              </a:rPr>
              <a:t>Fyra sätt att hantera konflikter på: Thomas Jordan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623392" y="332656"/>
            <a:ext cx="10972800" cy="93610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300"/>
              <a:buNone/>
            </a:pPr>
            <a:r>
              <a:rPr lang="sv-SE" sz="3200">
                <a:solidFill>
                  <a:schemeClr val="accent3"/>
                </a:solidFill>
              </a:rPr>
              <a:t>Hur går det till hos er? Använder ni er av alla fyra sätten?</a:t>
            </a:r>
            <a:endParaRPr/>
          </a:p>
        </p:txBody>
      </p:sp>
      <p:sp>
        <p:nvSpPr>
          <p:cNvPr id="242" name="Google Shape;242;p35"/>
          <p:cNvSpPr txBox="1">
            <a:spLocks noGrp="1"/>
          </p:cNvSpPr>
          <p:nvPr>
            <p:ph type="body" idx="1"/>
          </p:nvPr>
        </p:nvSpPr>
        <p:spPr>
          <a:xfrm>
            <a:off x="1631504" y="2132856"/>
            <a:ext cx="8496944" cy="3672408"/>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1000"/>
              </a:spcBef>
              <a:spcAft>
                <a:spcPts val="0"/>
              </a:spcAft>
              <a:buClr>
                <a:srgbClr val="7C2342"/>
              </a:buClr>
              <a:buSzPts val="1600"/>
              <a:buFont typeface="Noto Sans Symbols"/>
              <a:buNone/>
            </a:pPr>
            <a:endParaRPr/>
          </a:p>
        </p:txBody>
      </p:sp>
      <p:graphicFrame>
        <p:nvGraphicFramePr>
          <p:cNvPr id="243" name="Google Shape;243;p35"/>
          <p:cNvGraphicFramePr/>
          <p:nvPr/>
        </p:nvGraphicFramePr>
        <p:xfrm>
          <a:off x="911426" y="1442653"/>
          <a:ext cx="10513200" cy="4362625"/>
        </p:xfrm>
        <a:graphic>
          <a:graphicData uri="http://schemas.openxmlformats.org/drawingml/2006/table">
            <a:tbl>
              <a:tblPr firstRow="1" bandRow="1">
                <a:noFill/>
                <a:tableStyleId>{FACDC8C9-741C-43F9-8756-AD268C1D07E6}</a:tableStyleId>
              </a:tblPr>
              <a:tblGrid>
                <a:gridCol w="2628300">
                  <a:extLst>
                    <a:ext uri="{9D8B030D-6E8A-4147-A177-3AD203B41FA5}">
                      <a16:colId xmlns:a16="http://schemas.microsoft.com/office/drawing/2014/main" val="20000"/>
                    </a:ext>
                  </a:extLst>
                </a:gridCol>
                <a:gridCol w="2628300">
                  <a:extLst>
                    <a:ext uri="{9D8B030D-6E8A-4147-A177-3AD203B41FA5}">
                      <a16:colId xmlns:a16="http://schemas.microsoft.com/office/drawing/2014/main" val="20001"/>
                    </a:ext>
                  </a:extLst>
                </a:gridCol>
                <a:gridCol w="2628300">
                  <a:extLst>
                    <a:ext uri="{9D8B030D-6E8A-4147-A177-3AD203B41FA5}">
                      <a16:colId xmlns:a16="http://schemas.microsoft.com/office/drawing/2014/main" val="20002"/>
                    </a:ext>
                  </a:extLst>
                </a:gridCol>
                <a:gridCol w="2628300">
                  <a:extLst>
                    <a:ext uri="{9D8B030D-6E8A-4147-A177-3AD203B41FA5}">
                      <a16:colId xmlns:a16="http://schemas.microsoft.com/office/drawing/2014/main" val="20003"/>
                    </a:ext>
                  </a:extLst>
                </a:gridCol>
              </a:tblGrid>
              <a:tr h="1321150">
                <a:tc>
                  <a:txBody>
                    <a:bodyPr/>
                    <a:lstStyle/>
                    <a:p>
                      <a:pPr marL="0" marR="0" lvl="0" indent="0" algn="l" rtl="0">
                        <a:lnSpc>
                          <a:spcPct val="100000"/>
                        </a:lnSpc>
                        <a:spcBef>
                          <a:spcPts val="0"/>
                        </a:spcBef>
                        <a:spcAft>
                          <a:spcPts val="0"/>
                        </a:spcAft>
                        <a:buClr>
                          <a:srgbClr val="000000"/>
                        </a:buClr>
                        <a:buSzPts val="2000"/>
                        <a:buFont typeface="Arial"/>
                        <a:buNone/>
                      </a:pPr>
                      <a:r>
                        <a:rPr lang="sv-SE" sz="2000" u="none" strike="noStrike" cap="none"/>
                        <a:t>Dialog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sv-SE" sz="2000" u="none" strike="noStrike" cap="none"/>
                        <a:t>Diskussion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sv-SE" sz="2000" u="none" strike="noStrike" cap="none"/>
                        <a:t>Regelstyrda procedurer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sv-SE" sz="2000" u="none" strike="noStrike" cap="none"/>
                        <a:t>Makt/överkörning</a:t>
                      </a:r>
                      <a:endParaRPr sz="1400" u="none" strike="noStrike" cap="none"/>
                    </a:p>
                  </a:txBody>
                  <a:tcPr marL="91450" marR="91450" marT="45725" marB="45725"/>
                </a:tc>
                <a:extLst>
                  <a:ext uri="{0D108BD9-81ED-4DB2-BD59-A6C34878D82A}">
                    <a16:rowId xmlns:a16="http://schemas.microsoft.com/office/drawing/2014/main" val="10000"/>
                  </a:ext>
                </a:extLst>
              </a:tr>
              <a:tr h="3041475">
                <a:tc>
                  <a:txBody>
                    <a:bodyPr/>
                    <a:lstStyle/>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God vilja: söka nå samförstånd</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Söka förstå hur den andre menar</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Vara villig att låta sig påverkas</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Vara öppen med vad som är viktigt för en själv</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Argumentera med sakliga, relevanta argument</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Lyssna till och väga relevans i sakargument</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Förhandla fram överenskommelse</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Frågan avgörs med hänvisning till regler, principer, befogenheter; eller genom formella procedurer, som tex MBL förhandlingar</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De berörda finner sig i utfallet, även om de är av annan uppfattning</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Ena parten driver igenom sin ståndpunkt mot den andres vilja: maktanvändning, vägran, skapa fullbordade faktum</a:t>
                      </a:r>
                      <a:endParaRPr sz="1400" u="none" strike="noStrike" cap="none"/>
                    </a:p>
                    <a:p>
                      <a:pPr marL="285750" marR="0" lvl="0" indent="-285750" algn="l" rtl="0">
                        <a:lnSpc>
                          <a:spcPct val="100000"/>
                        </a:lnSpc>
                        <a:spcBef>
                          <a:spcPts val="0"/>
                        </a:spcBef>
                        <a:spcAft>
                          <a:spcPts val="0"/>
                        </a:spcAft>
                        <a:buClr>
                          <a:srgbClr val="000000"/>
                        </a:buClr>
                        <a:buSzPts val="1400"/>
                        <a:buFont typeface="Arial"/>
                        <a:buChar char="•"/>
                      </a:pPr>
                      <a:r>
                        <a:rPr lang="sv-SE" sz="1400" u="none" strike="noStrike" cap="none"/>
                        <a:t>Kan göras skonsamt eller inte skonsamt…</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6" descr="En bild som visar person, inomhus&#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0" y="0"/>
            <a:ext cx="4224338" cy="6858000"/>
          </a:xfrm>
          <a:prstGeom prst="rect">
            <a:avLst/>
          </a:prstGeom>
          <a:noFill/>
          <a:ln>
            <a:noFill/>
          </a:ln>
        </p:spPr>
      </p:pic>
      <p:sp>
        <p:nvSpPr>
          <p:cNvPr id="250" name="Google Shape;250;p36"/>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7C2342"/>
              </a:buClr>
              <a:buSzPts val="2400"/>
              <a:buFont typeface="Noto Sans Symbols"/>
              <a:buChar char="▪"/>
            </a:pPr>
            <a:r>
              <a:rPr lang="sv-SE">
                <a:solidFill>
                  <a:schemeClr val="accent3"/>
                </a:solidFill>
                <a:latin typeface="Lucida Sans"/>
                <a:ea typeface="Lucida Sans"/>
                <a:cs typeface="Lucida Sans"/>
                <a:sym typeface="Lucida Sans"/>
              </a:rPr>
              <a:t>Har ni använt några av dessa strategier? Hur ser fördelningen av strategier ut hos er?  </a:t>
            </a:r>
            <a:endParaRPr>
              <a:solidFill>
                <a:schemeClr val="accent3"/>
              </a:solidFill>
              <a:latin typeface="Lucida Sans"/>
              <a:ea typeface="Lucida Sans"/>
              <a:cs typeface="Lucida Sans"/>
              <a:sym typeface="Lucida Sans"/>
            </a:endParaRPr>
          </a:p>
          <a:p>
            <a:pPr marL="457200" marR="0" lvl="0" indent="-381000" algn="l" rtl="0">
              <a:lnSpc>
                <a:spcPct val="100000"/>
              </a:lnSpc>
              <a:spcBef>
                <a:spcPts val="480"/>
              </a:spcBef>
              <a:spcAft>
                <a:spcPts val="0"/>
              </a:spcAft>
              <a:buClr>
                <a:srgbClr val="7C2342"/>
              </a:buClr>
              <a:buSzPts val="2400"/>
              <a:buFont typeface="Noto Sans Symbols"/>
              <a:buChar char="▪"/>
            </a:pPr>
            <a:r>
              <a:rPr lang="sv-SE">
                <a:solidFill>
                  <a:schemeClr val="accent3"/>
                </a:solidFill>
                <a:latin typeface="Lucida Sans"/>
                <a:ea typeface="Lucida Sans"/>
                <a:cs typeface="Lucida Sans"/>
                <a:sym typeface="Lucida Sans"/>
              </a:rPr>
              <a:t>Hur gick det?</a:t>
            </a:r>
            <a:endParaRPr>
              <a:solidFill>
                <a:schemeClr val="accent3"/>
              </a:solidFill>
              <a:latin typeface="Lucida Sans"/>
              <a:ea typeface="Lucida Sans"/>
              <a:cs typeface="Lucida Sans"/>
              <a:sym typeface="Lucida Sans"/>
            </a:endParaRPr>
          </a:p>
          <a:p>
            <a:pPr marL="457200" marR="0" lvl="0" indent="-228600" algn="l" rtl="0">
              <a:lnSpc>
                <a:spcPct val="100000"/>
              </a:lnSpc>
              <a:spcBef>
                <a:spcPts val="480"/>
              </a:spcBef>
              <a:spcAft>
                <a:spcPts val="0"/>
              </a:spcAft>
              <a:buClr>
                <a:srgbClr val="7C2342"/>
              </a:buClr>
              <a:buSzPts val="2400"/>
              <a:buFont typeface="Noto Sans Symbols"/>
              <a:buNone/>
            </a:pPr>
            <a:endParaRPr>
              <a:solidFill>
                <a:schemeClr val="accent3"/>
              </a:solidFill>
              <a:latin typeface="Lucida Sans"/>
              <a:ea typeface="Lucida Sans"/>
              <a:cs typeface="Lucida Sans"/>
              <a:sym typeface="Lucida Sans"/>
            </a:endParaRPr>
          </a:p>
          <a:p>
            <a:pPr marL="914400" lvl="1" indent="-355600" algn="l" rtl="0">
              <a:lnSpc>
                <a:spcPct val="100000"/>
              </a:lnSpc>
              <a:spcBef>
                <a:spcPts val="400"/>
              </a:spcBef>
              <a:spcAft>
                <a:spcPts val="0"/>
              </a:spcAft>
              <a:buSzPts val="2000"/>
              <a:buChar char="–"/>
            </a:pPr>
            <a:r>
              <a:rPr lang="sv-SE" sz="2400">
                <a:solidFill>
                  <a:schemeClr val="accent3"/>
                </a:solidFill>
                <a:latin typeface="Lucida Sans"/>
                <a:ea typeface="Lucida Sans"/>
                <a:cs typeface="Lucida Sans"/>
                <a:sym typeface="Lucida Sans"/>
              </a:rPr>
              <a:t>Diskutera gruppvis i breakoutrooms</a:t>
            </a:r>
            <a:endParaRPr sz="2400">
              <a:solidFill>
                <a:schemeClr val="accent3"/>
              </a:solidFill>
              <a:latin typeface="Lucida Sans"/>
              <a:ea typeface="Lucida Sans"/>
              <a:cs typeface="Lucida Sans"/>
              <a:sym typeface="Lucida Sans"/>
            </a:endParaRPr>
          </a:p>
          <a:p>
            <a:pPr marL="914400" lvl="1" indent="-355600" algn="l" rtl="0">
              <a:lnSpc>
                <a:spcPct val="100000"/>
              </a:lnSpc>
              <a:spcBef>
                <a:spcPts val="400"/>
              </a:spcBef>
              <a:spcAft>
                <a:spcPts val="0"/>
              </a:spcAft>
              <a:buSzPts val="2000"/>
              <a:buChar char="–"/>
            </a:pPr>
            <a:r>
              <a:rPr lang="sv-SE" sz="2400">
                <a:solidFill>
                  <a:schemeClr val="accent3"/>
                </a:solidFill>
                <a:latin typeface="Lucida Sans"/>
                <a:ea typeface="Lucida Sans"/>
                <a:cs typeface="Lucida Sans"/>
                <a:sym typeface="Lucida Sans"/>
              </a:rPr>
              <a:t>10 minuter</a:t>
            </a:r>
            <a:endParaRPr sz="2400">
              <a:solidFill>
                <a:schemeClr val="accent3"/>
              </a:solidFill>
              <a:latin typeface="Lucida Sans"/>
              <a:ea typeface="Lucida Sans"/>
              <a:cs typeface="Lucida Sans"/>
              <a:sym typeface="Lucida Sans"/>
            </a:endParaRPr>
          </a:p>
        </p:txBody>
      </p:sp>
      <p:sp>
        <p:nvSpPr>
          <p:cNvPr id="251" name="Google Shape;251;p36"/>
          <p:cNvSpPr txBox="1">
            <a:spLocks noGrp="1"/>
          </p:cNvSpPr>
          <p:nvPr>
            <p:ph type="title"/>
          </p:nvPr>
        </p:nvSpPr>
        <p:spPr>
          <a:xfrm>
            <a:off x="344158" y="3923493"/>
            <a:ext cx="3820683" cy="1143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sv-SE">
                <a:solidFill>
                  <a:schemeClr val="lt1"/>
                </a:solidFill>
              </a:rPr>
              <a:t>Diskutera!</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079604d06c_0_0"/>
          <p:cNvSpPr txBox="1">
            <a:spLocks noGrp="1"/>
          </p:cNvSpPr>
          <p:nvPr>
            <p:ph type="title"/>
          </p:nvPr>
        </p:nvSpPr>
        <p:spPr>
          <a:xfrm>
            <a:off x="838200" y="768719"/>
            <a:ext cx="10515600" cy="100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SE"/>
              <a:t>Hur kan ni använda detta material?</a:t>
            </a:r>
            <a:endParaRPr/>
          </a:p>
        </p:txBody>
      </p:sp>
      <p:sp>
        <p:nvSpPr>
          <p:cNvPr id="104" name="Google Shape;104;g2079604d06c_0_0"/>
          <p:cNvSpPr txBox="1">
            <a:spLocks noGrp="1"/>
          </p:cNvSpPr>
          <p:nvPr>
            <p:ph type="body" idx="1"/>
          </p:nvPr>
        </p:nvSpPr>
        <p:spPr>
          <a:xfrm>
            <a:off x="838200" y="2013857"/>
            <a:ext cx="10515600" cy="4005900"/>
          </a:xfrm>
          <a:prstGeom prst="rect">
            <a:avLst/>
          </a:prstGeom>
        </p:spPr>
        <p:txBody>
          <a:bodyPr spcFirstLastPara="1" wrap="square" lIns="0" tIns="0" rIns="0" bIns="0" anchor="t" anchorCtr="0">
            <a:noAutofit/>
          </a:bodyPr>
          <a:lstStyle/>
          <a:p>
            <a:pPr marL="457200" lvl="0" indent="-361950" algn="l" rtl="0">
              <a:spcBef>
                <a:spcPts val="1000"/>
              </a:spcBef>
              <a:spcAft>
                <a:spcPts val="0"/>
              </a:spcAft>
              <a:buSzPts val="2100"/>
              <a:buChar char="•"/>
            </a:pPr>
            <a:r>
              <a:rPr lang="sv-SE" sz="2100"/>
              <a:t>Detta material kan användas om projektet vill arbeta förebyggande, i syfte att förstå och lära av tidigare konflikter.</a:t>
            </a:r>
            <a:endParaRPr sz="2100"/>
          </a:p>
          <a:p>
            <a:pPr marL="457200" lvl="0" indent="-361950" algn="l" rtl="0">
              <a:spcBef>
                <a:spcPts val="0"/>
              </a:spcBef>
              <a:spcAft>
                <a:spcPts val="0"/>
              </a:spcAft>
              <a:buSzPts val="2100"/>
              <a:buChar char="•"/>
            </a:pPr>
            <a:r>
              <a:rPr lang="sv-SE" sz="2100"/>
              <a:t>Materialet kan även användas då konflikter dyker upp och ge förslag på övningar för att hantera konflikterna. </a:t>
            </a: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descr="En bild som visar utomhus, vatten, fågel&#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7968209" y="0"/>
            <a:ext cx="4223791" cy="6858000"/>
          </a:xfrm>
          <a:prstGeom prst="rect">
            <a:avLst/>
          </a:prstGeom>
          <a:noFill/>
          <a:ln>
            <a:noFill/>
          </a:ln>
        </p:spPr>
      </p:pic>
      <p:sp>
        <p:nvSpPr>
          <p:cNvPr id="111" name="Google Shape;111;p3"/>
          <p:cNvSpPr txBox="1">
            <a:spLocks noGrp="1"/>
          </p:cNvSpPr>
          <p:nvPr>
            <p:ph type="body" idx="1"/>
          </p:nvPr>
        </p:nvSpPr>
        <p:spPr>
          <a:xfrm>
            <a:off x="675975" y="1537250"/>
            <a:ext cx="7103700" cy="3933600"/>
          </a:xfrm>
          <a:prstGeom prst="rect">
            <a:avLst/>
          </a:prstGeom>
          <a:noFill/>
          <a:ln>
            <a:noFill/>
          </a:ln>
        </p:spPr>
        <p:txBody>
          <a:bodyPr spcFirstLastPara="1" wrap="square" lIns="91425" tIns="45700" rIns="91425" bIns="45700" anchor="t" anchorCtr="0">
            <a:noAutofit/>
          </a:bodyPr>
          <a:lstStyle/>
          <a:p>
            <a:pPr marL="787400" lvl="0" indent="-685800" algn="l" rtl="0">
              <a:lnSpc>
                <a:spcPct val="100000"/>
              </a:lnSpc>
              <a:spcBef>
                <a:spcPts val="400"/>
              </a:spcBef>
              <a:spcAft>
                <a:spcPts val="0"/>
              </a:spcAft>
              <a:buSzPts val="2000"/>
              <a:buChar char="▪"/>
            </a:pPr>
            <a:r>
              <a:rPr lang="sv-SE" sz="2800">
                <a:solidFill>
                  <a:schemeClr val="accent3"/>
                </a:solidFill>
                <a:latin typeface="Lucida Sans"/>
                <a:ea typeface="Lucida Sans"/>
                <a:cs typeface="Lucida Sans"/>
                <a:sym typeface="Lucida Sans"/>
              </a:rPr>
              <a:t>Önskemål</a:t>
            </a:r>
            <a:endParaRPr sz="2800">
              <a:solidFill>
                <a:schemeClr val="accent3"/>
              </a:solidFill>
              <a:latin typeface="Lucida Sans"/>
              <a:ea typeface="Lucida Sans"/>
              <a:cs typeface="Lucida Sans"/>
              <a:sym typeface="Lucida Sans"/>
            </a:endParaRPr>
          </a:p>
          <a:p>
            <a:pPr marL="914400" lvl="0" indent="0" algn="l" rtl="0">
              <a:lnSpc>
                <a:spcPct val="100000"/>
              </a:lnSpc>
              <a:spcBef>
                <a:spcPts val="400"/>
              </a:spcBef>
              <a:spcAft>
                <a:spcPts val="0"/>
              </a:spcAft>
              <a:buNone/>
            </a:pPr>
            <a:r>
              <a:rPr lang="sv-SE" sz="1800">
                <a:solidFill>
                  <a:schemeClr val="accent3"/>
                </a:solidFill>
                <a:latin typeface="Lucida Sans"/>
                <a:ea typeface="Lucida Sans"/>
                <a:cs typeface="Lucida Sans"/>
                <a:sym typeface="Lucida Sans"/>
              </a:rPr>
              <a:t>Någon vill något och är inte villig att släppa det, ex “Jag vill att du lämnar in din rapport imorgon”. </a:t>
            </a:r>
            <a:endParaRPr sz="2800">
              <a:solidFill>
                <a:schemeClr val="accent3"/>
              </a:solidFill>
              <a:latin typeface="Lucida Sans"/>
              <a:ea typeface="Lucida Sans"/>
              <a:cs typeface="Lucida Sans"/>
              <a:sym typeface="Lucida Sans"/>
            </a:endParaRPr>
          </a:p>
          <a:p>
            <a:pPr marL="787400" lvl="0" indent="-685800" algn="l" rtl="0">
              <a:lnSpc>
                <a:spcPct val="100000"/>
              </a:lnSpc>
              <a:spcBef>
                <a:spcPts val="400"/>
              </a:spcBef>
              <a:spcAft>
                <a:spcPts val="0"/>
              </a:spcAft>
              <a:buSzPts val="2000"/>
              <a:buChar char="▪"/>
            </a:pPr>
            <a:r>
              <a:rPr lang="sv-SE" sz="2800">
                <a:solidFill>
                  <a:schemeClr val="accent3"/>
                </a:solidFill>
                <a:latin typeface="Lucida Sans"/>
                <a:ea typeface="Lucida Sans"/>
                <a:cs typeface="Lucida Sans"/>
                <a:sym typeface="Lucida Sans"/>
              </a:rPr>
              <a:t>Blockering</a:t>
            </a:r>
            <a:endParaRPr sz="2800">
              <a:solidFill>
                <a:schemeClr val="accent3"/>
              </a:solidFill>
              <a:latin typeface="Lucida Sans"/>
              <a:ea typeface="Lucida Sans"/>
              <a:cs typeface="Lucida Sans"/>
              <a:sym typeface="Lucida Sans"/>
            </a:endParaRPr>
          </a:p>
          <a:p>
            <a:pPr marL="914400" lvl="0" indent="0" algn="l" rtl="0">
              <a:lnSpc>
                <a:spcPct val="100000"/>
              </a:lnSpc>
              <a:spcBef>
                <a:spcPts val="400"/>
              </a:spcBef>
              <a:spcAft>
                <a:spcPts val="0"/>
              </a:spcAft>
              <a:buNone/>
            </a:pPr>
            <a:r>
              <a:rPr lang="sv-SE" sz="1800">
                <a:solidFill>
                  <a:schemeClr val="accent3"/>
                </a:solidFill>
                <a:latin typeface="Lucida Sans"/>
                <a:ea typeface="Lucida Sans"/>
                <a:cs typeface="Lucida Sans"/>
                <a:sym typeface="Lucida Sans"/>
              </a:rPr>
              <a:t>Man upplever att det är någon (som man är beroende av) som står i vägen, som blockerar mina önskemål. </a:t>
            </a:r>
            <a:endParaRPr sz="1800">
              <a:solidFill>
                <a:schemeClr val="accent3"/>
              </a:solidFill>
              <a:latin typeface="Lucida Sans"/>
              <a:ea typeface="Lucida Sans"/>
              <a:cs typeface="Lucida Sans"/>
              <a:sym typeface="Lucida Sans"/>
            </a:endParaRPr>
          </a:p>
          <a:p>
            <a:pPr marL="787400" lvl="0" indent="-685800" algn="l" rtl="0">
              <a:lnSpc>
                <a:spcPct val="100000"/>
              </a:lnSpc>
              <a:spcBef>
                <a:spcPts val="400"/>
              </a:spcBef>
              <a:spcAft>
                <a:spcPts val="0"/>
              </a:spcAft>
              <a:buSzPts val="2000"/>
              <a:buChar char="▪"/>
            </a:pPr>
            <a:r>
              <a:rPr lang="sv-SE" sz="2800">
                <a:solidFill>
                  <a:schemeClr val="accent3"/>
                </a:solidFill>
                <a:latin typeface="Lucida Sans"/>
                <a:ea typeface="Lucida Sans"/>
                <a:cs typeface="Lucida Sans"/>
                <a:sym typeface="Lucida Sans"/>
              </a:rPr>
              <a:t>Frustration</a:t>
            </a:r>
            <a:endParaRPr sz="2800">
              <a:solidFill>
                <a:schemeClr val="accent3"/>
              </a:solidFill>
              <a:latin typeface="Lucida Sans"/>
              <a:ea typeface="Lucida Sans"/>
              <a:cs typeface="Lucida Sans"/>
              <a:sym typeface="Lucida Sans"/>
            </a:endParaRPr>
          </a:p>
          <a:p>
            <a:pPr marL="914400" lvl="0" indent="0" algn="l" rtl="0">
              <a:lnSpc>
                <a:spcPct val="100000"/>
              </a:lnSpc>
              <a:spcBef>
                <a:spcPts val="400"/>
              </a:spcBef>
              <a:spcAft>
                <a:spcPts val="0"/>
              </a:spcAft>
              <a:buNone/>
            </a:pPr>
            <a:r>
              <a:rPr lang="sv-SE" sz="1800">
                <a:solidFill>
                  <a:schemeClr val="accent3"/>
                </a:solidFill>
                <a:latin typeface="Lucida Sans"/>
                <a:ea typeface="Lucida Sans"/>
                <a:cs typeface="Lucida Sans"/>
                <a:sym typeface="Lucida Sans"/>
              </a:rPr>
              <a:t>När man blir blockerad i önskemål som är viktiga för en, då blir man frustrerad.</a:t>
            </a:r>
            <a:endParaRPr sz="1800">
              <a:solidFill>
                <a:schemeClr val="accent3"/>
              </a:solidFill>
              <a:latin typeface="Lucida Sans"/>
              <a:ea typeface="Lucida Sans"/>
              <a:cs typeface="Lucida Sans"/>
              <a:sym typeface="Lucida Sans"/>
            </a:endParaRPr>
          </a:p>
          <a:p>
            <a:pPr marL="787400" lvl="0" indent="-685800" algn="l" rtl="0">
              <a:lnSpc>
                <a:spcPct val="100000"/>
              </a:lnSpc>
              <a:spcBef>
                <a:spcPts val="400"/>
              </a:spcBef>
              <a:spcAft>
                <a:spcPts val="0"/>
              </a:spcAft>
              <a:buSzPts val="2000"/>
              <a:buChar char="▪"/>
            </a:pPr>
            <a:r>
              <a:rPr lang="sv-SE" sz="2800">
                <a:solidFill>
                  <a:schemeClr val="accent3"/>
                </a:solidFill>
                <a:latin typeface="Lucida Sans"/>
                <a:ea typeface="Lucida Sans"/>
                <a:cs typeface="Lucida Sans"/>
                <a:sym typeface="Lucida Sans"/>
              </a:rPr>
              <a:t>Agerande</a:t>
            </a:r>
            <a:endParaRPr sz="2800">
              <a:solidFill>
                <a:schemeClr val="accent3"/>
              </a:solidFill>
              <a:latin typeface="Lucida Sans"/>
              <a:ea typeface="Lucida Sans"/>
              <a:cs typeface="Lucida Sans"/>
              <a:sym typeface="Lucida Sans"/>
            </a:endParaRPr>
          </a:p>
          <a:p>
            <a:pPr marL="914400" lvl="0" indent="0" algn="l" rtl="0">
              <a:lnSpc>
                <a:spcPct val="100000"/>
              </a:lnSpc>
              <a:spcBef>
                <a:spcPts val="400"/>
              </a:spcBef>
              <a:spcAft>
                <a:spcPts val="0"/>
              </a:spcAft>
              <a:buNone/>
            </a:pPr>
            <a:r>
              <a:rPr lang="sv-SE" sz="1800">
                <a:solidFill>
                  <a:schemeClr val="accent3"/>
                </a:solidFill>
                <a:latin typeface="Lucida Sans"/>
                <a:ea typeface="Lucida Sans"/>
                <a:cs typeface="Lucida Sans"/>
                <a:sym typeface="Lucida Sans"/>
              </a:rPr>
              <a:t>Frustrationen driver en att göra något, agerar ut sina känslor. </a:t>
            </a:r>
            <a:endParaRPr sz="1800">
              <a:solidFill>
                <a:schemeClr val="accent3"/>
              </a:solidFill>
              <a:latin typeface="Lucida Sans"/>
              <a:ea typeface="Lucida Sans"/>
              <a:cs typeface="Lucida Sans"/>
              <a:sym typeface="Lucida Sans"/>
            </a:endParaRPr>
          </a:p>
          <a:p>
            <a:pPr marL="457200" marR="0" lvl="0" indent="-228600" algn="l" rtl="0">
              <a:lnSpc>
                <a:spcPct val="100000"/>
              </a:lnSpc>
              <a:spcBef>
                <a:spcPts val="400"/>
              </a:spcBef>
              <a:spcAft>
                <a:spcPts val="0"/>
              </a:spcAft>
              <a:buClr>
                <a:srgbClr val="7C2342"/>
              </a:buClr>
              <a:buSzPts val="2000"/>
              <a:buFont typeface="Noto Sans Symbols"/>
              <a:buNone/>
            </a:pPr>
            <a:endParaRPr/>
          </a:p>
        </p:txBody>
      </p:sp>
      <p:sp>
        <p:nvSpPr>
          <p:cNvPr id="112" name="Google Shape;112;p3"/>
          <p:cNvSpPr txBox="1">
            <a:spLocks noGrp="1"/>
          </p:cNvSpPr>
          <p:nvPr>
            <p:ph type="title"/>
          </p:nvPr>
        </p:nvSpPr>
        <p:spPr>
          <a:xfrm>
            <a:off x="8169762" y="836712"/>
            <a:ext cx="3820683" cy="1143000"/>
          </a:xfrm>
          <a:prstGeom prst="rect">
            <a:avLst/>
          </a:prstGeom>
          <a:solidFill>
            <a:srgbClr val="FFFFFF">
              <a:alpha val="49411"/>
            </a:srgbClr>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5C9474"/>
              </a:buClr>
              <a:buSzPts val="1400"/>
              <a:buFont typeface="Arial"/>
              <a:buNone/>
            </a:pPr>
            <a:r>
              <a:rPr lang="sv-SE">
                <a:solidFill>
                  <a:schemeClr val="dk1"/>
                </a:solidFill>
              </a:rPr>
              <a:t>Vad kännetecknar en konflikt?</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2"/>
          <p:cNvSpPr txBox="1">
            <a:spLocks noGrp="1"/>
          </p:cNvSpPr>
          <p:nvPr>
            <p:ph type="body" idx="1"/>
          </p:nvPr>
        </p:nvSpPr>
        <p:spPr>
          <a:xfrm>
            <a:off x="1631504" y="2132856"/>
            <a:ext cx="8496900" cy="36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000"/>
              <a:buNone/>
            </a:pPr>
            <a:r>
              <a:rPr lang="sv-SE" sz="2800">
                <a:solidFill>
                  <a:schemeClr val="accent3"/>
                </a:solidFill>
                <a:latin typeface="Lucida Sans"/>
                <a:ea typeface="Lucida Sans"/>
                <a:cs typeface="Lucida Sans"/>
                <a:sym typeface="Lucida Sans"/>
              </a:rPr>
              <a:t>1. Fundera en liten stund och skriv  i chatten eller på post-it</a:t>
            </a:r>
            <a:endParaRPr sz="2800">
              <a:solidFill>
                <a:schemeClr val="accent3"/>
              </a:solidFill>
              <a:latin typeface="Lucida Sans"/>
              <a:ea typeface="Lucida Sans"/>
              <a:cs typeface="Lucida Sans"/>
              <a:sym typeface="Lucida Sans"/>
            </a:endParaRPr>
          </a:p>
          <a:p>
            <a:pPr marL="0" marR="0" lvl="0" indent="0" algn="l" rtl="0">
              <a:lnSpc>
                <a:spcPct val="100000"/>
              </a:lnSpc>
              <a:spcBef>
                <a:spcPts val="480"/>
              </a:spcBef>
              <a:spcAft>
                <a:spcPts val="0"/>
              </a:spcAft>
              <a:buSzPts val="2000"/>
              <a:buNone/>
            </a:pPr>
            <a:endParaRPr sz="2800">
              <a:solidFill>
                <a:schemeClr val="accent3"/>
              </a:solidFill>
              <a:latin typeface="Lucida Sans"/>
              <a:ea typeface="Lucida Sans"/>
              <a:cs typeface="Lucida Sans"/>
              <a:sym typeface="Lucida Sans"/>
            </a:endParaRPr>
          </a:p>
          <a:p>
            <a:pPr marL="0" marR="0" lvl="0" indent="0" algn="l" rtl="0">
              <a:lnSpc>
                <a:spcPct val="100000"/>
              </a:lnSpc>
              <a:spcBef>
                <a:spcPts val="480"/>
              </a:spcBef>
              <a:spcAft>
                <a:spcPts val="0"/>
              </a:spcAft>
              <a:buSzPts val="2000"/>
              <a:buNone/>
            </a:pPr>
            <a:r>
              <a:rPr lang="sv-SE" sz="2800">
                <a:solidFill>
                  <a:schemeClr val="accent3"/>
                </a:solidFill>
                <a:latin typeface="Lucida Sans"/>
                <a:ea typeface="Lucida Sans"/>
                <a:cs typeface="Lucida Sans"/>
                <a:sym typeface="Lucida Sans"/>
              </a:rPr>
              <a:t>2. Ni kommer därefter delas in två och två där ni delar med er till varandra. </a:t>
            </a:r>
            <a:endParaRPr sz="2800">
              <a:solidFill>
                <a:schemeClr val="accent3"/>
              </a:solidFill>
              <a:latin typeface="Lucida Sans"/>
              <a:ea typeface="Lucida Sans"/>
              <a:cs typeface="Lucida Sans"/>
              <a:sym typeface="Lucida Sans"/>
            </a:endParaRPr>
          </a:p>
        </p:txBody>
      </p:sp>
      <p:sp>
        <p:nvSpPr>
          <p:cNvPr id="119" name="Google Shape;119;p12"/>
          <p:cNvSpPr txBox="1">
            <a:spLocks noGrp="1"/>
          </p:cNvSpPr>
          <p:nvPr>
            <p:ph type="title"/>
          </p:nvPr>
        </p:nvSpPr>
        <p:spPr>
          <a:xfrm>
            <a:off x="623392" y="332656"/>
            <a:ext cx="10972800" cy="936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sv-SE" sz="2800">
                <a:solidFill>
                  <a:schemeClr val="accent3"/>
                </a:solidFill>
                <a:latin typeface="Lucida Sans"/>
                <a:ea typeface="Lucida Sans"/>
                <a:cs typeface="Lucida Sans"/>
                <a:sym typeface="Lucida Sans"/>
              </a:rPr>
              <a:t>Vad är det för typ av (potentiella) konflikter du möter? Beskriv en specifik händelse!</a:t>
            </a:r>
            <a:endParaRPr sz="2800">
              <a:solidFill>
                <a:schemeClr val="accent3"/>
              </a:solidFill>
              <a:latin typeface="Lucida Sans"/>
              <a:ea typeface="Lucida Sans"/>
              <a:cs typeface="Lucida Sans"/>
              <a:sym typeface="Lucid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0" descr="En bild som visar inomhus, fönster, bor, rum&#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1" y="0"/>
            <a:ext cx="4223791" cy="6858000"/>
          </a:xfrm>
          <a:prstGeom prst="rect">
            <a:avLst/>
          </a:prstGeom>
          <a:noFill/>
          <a:ln>
            <a:noFill/>
          </a:ln>
        </p:spPr>
      </p:pic>
      <p:sp>
        <p:nvSpPr>
          <p:cNvPr id="126" name="Google Shape;126;p20"/>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80"/>
              </a:spcBef>
              <a:spcAft>
                <a:spcPts val="0"/>
              </a:spcAft>
              <a:buClr>
                <a:srgbClr val="7C2342"/>
              </a:buClr>
              <a:buSzPts val="2400"/>
              <a:buFont typeface="Noto Sans Symbols"/>
              <a:buChar char="▪"/>
            </a:pPr>
            <a:r>
              <a:rPr lang="sv-SE">
                <a:solidFill>
                  <a:srgbClr val="00B050"/>
                </a:solidFill>
                <a:latin typeface="Lucida Sans"/>
                <a:ea typeface="Lucida Sans"/>
                <a:cs typeface="Lucida Sans"/>
                <a:sym typeface="Lucida Sans"/>
              </a:rPr>
              <a:t>Lära känna varandra: Fokus på att arbeta utifrån det vi kan och de möjligheter vi har</a:t>
            </a:r>
            <a:endParaRPr>
              <a:solidFill>
                <a:srgbClr val="00B050"/>
              </a:solidFill>
              <a:latin typeface="Lucida Sans"/>
              <a:ea typeface="Lucida Sans"/>
              <a:cs typeface="Lucida Sans"/>
              <a:sym typeface="Lucida Sans"/>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accent3"/>
                </a:solidFill>
                <a:latin typeface="Lucida Sans"/>
                <a:ea typeface="Lucida Sans"/>
                <a:cs typeface="Lucida Sans"/>
                <a:sym typeface="Lucida Sans"/>
              </a:rPr>
              <a:t>Utveckla gemensamma vägledande principer</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accent3"/>
                </a:solidFill>
                <a:latin typeface="Lucida Sans"/>
                <a:ea typeface="Lucida Sans"/>
                <a:cs typeface="Lucida Sans"/>
                <a:sym typeface="Lucida Sans"/>
              </a:rPr>
              <a:t>Planera möten för gemensam utveckling </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accent3"/>
                </a:solidFill>
                <a:latin typeface="Lucida Sans"/>
                <a:ea typeface="Lucida Sans"/>
                <a:cs typeface="Lucida Sans"/>
                <a:sym typeface="Lucida Sans"/>
              </a:rPr>
              <a:t>Stödja den inre motivation (autonomy, mastery, purpose)</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accent3"/>
                </a:solidFill>
                <a:latin typeface="Lucida Sans"/>
                <a:ea typeface="Lucida Sans"/>
                <a:cs typeface="Lucida Sans"/>
                <a:sym typeface="Lucida Sans"/>
              </a:rPr>
              <a:t>Bjud in till ett delat ledarskap och arbeta som ett team</a:t>
            </a:r>
            <a:endParaRPr>
              <a:solidFill>
                <a:schemeClr val="accent3"/>
              </a:solidFill>
              <a:latin typeface="Lucida Sans"/>
              <a:ea typeface="Lucida Sans"/>
              <a:cs typeface="Lucida Sans"/>
              <a:sym typeface="Lucida Sans"/>
            </a:endParaRPr>
          </a:p>
          <a:p>
            <a:pPr marL="342900" lvl="0" indent="-190500" algn="l" rtl="0">
              <a:lnSpc>
                <a:spcPct val="100000"/>
              </a:lnSpc>
              <a:spcBef>
                <a:spcPts val="480"/>
              </a:spcBef>
              <a:spcAft>
                <a:spcPts val="0"/>
              </a:spcAft>
              <a:buClr>
                <a:srgbClr val="7C2342"/>
              </a:buClr>
              <a:buSzPts val="2400"/>
              <a:buFont typeface="Noto Sans Symbols"/>
              <a:buNone/>
            </a:pPr>
            <a:endParaRPr/>
          </a:p>
        </p:txBody>
      </p:sp>
      <p:sp>
        <p:nvSpPr>
          <p:cNvPr id="127" name="Google Shape;127;p20"/>
          <p:cNvSpPr txBox="1">
            <a:spLocks noGrp="1"/>
          </p:cNvSpPr>
          <p:nvPr>
            <p:ph type="title"/>
          </p:nvPr>
        </p:nvSpPr>
        <p:spPr>
          <a:xfrm>
            <a:off x="263352" y="692696"/>
            <a:ext cx="3801803" cy="1575048"/>
          </a:xfrm>
          <a:prstGeom prst="rect">
            <a:avLst/>
          </a:prstGeom>
          <a:solidFill>
            <a:srgbClr val="F2F2F2"/>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sv-SE">
                <a:solidFill>
                  <a:srgbClr val="3F3F3F"/>
                </a:solidFill>
              </a:rPr>
            </a:br>
            <a:br>
              <a:rPr lang="sv-SE">
                <a:solidFill>
                  <a:srgbClr val="3F3F3F"/>
                </a:solidFill>
              </a:rPr>
            </a:br>
            <a:br>
              <a:rPr lang="sv-SE">
                <a:solidFill>
                  <a:srgbClr val="3F3F3F"/>
                </a:solidFill>
              </a:rPr>
            </a:br>
            <a:br>
              <a:rPr lang="sv-SE">
                <a:solidFill>
                  <a:srgbClr val="3F3F3F"/>
                </a:solidFill>
              </a:rPr>
            </a:br>
            <a:br>
              <a:rPr lang="sv-SE">
                <a:solidFill>
                  <a:srgbClr val="3F3F3F"/>
                </a:solidFill>
              </a:rPr>
            </a:br>
            <a:r>
              <a:rPr lang="sv-SE">
                <a:solidFill>
                  <a:schemeClr val="dk1"/>
                </a:solidFill>
              </a:rPr>
              <a:t>Hur skapar vi ett positivt klimat som kan klara konflikter?</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192375" y="116100"/>
            <a:ext cx="2355300" cy="461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sv-SE" sz="1900">
                <a:solidFill>
                  <a:schemeClr val="accent3"/>
                </a:solidFill>
                <a:latin typeface="Lucida Sans"/>
                <a:ea typeface="Lucida Sans"/>
                <a:cs typeface="Lucida Sans"/>
                <a:sym typeface="Lucida Sans"/>
              </a:rPr>
              <a:t>Aktörssamverkan</a:t>
            </a:r>
            <a:endParaRPr sz="700">
              <a:solidFill>
                <a:schemeClr val="accent3"/>
              </a:solidFill>
              <a:latin typeface="Lucida Sans"/>
              <a:ea typeface="Lucida Sans"/>
              <a:cs typeface="Lucida Sans"/>
              <a:sym typeface="Lucida Sans"/>
            </a:endParaRPr>
          </a:p>
        </p:txBody>
      </p:sp>
      <p:sp>
        <p:nvSpPr>
          <p:cNvPr id="134" name="Google Shape;134;p21"/>
          <p:cNvSpPr txBox="1"/>
          <p:nvPr/>
        </p:nvSpPr>
        <p:spPr>
          <a:xfrm>
            <a:off x="5004307" y="3198167"/>
            <a:ext cx="260440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v-SE" sz="2400" b="0" i="0" u="none" strike="noStrike" cap="none">
                <a:solidFill>
                  <a:schemeClr val="accent3"/>
                </a:solidFill>
                <a:latin typeface="Lucida Sans"/>
                <a:ea typeface="Lucida Sans"/>
                <a:cs typeface="Lucida Sans"/>
                <a:sym typeface="Lucida Sans"/>
              </a:rPr>
              <a:t>Organisationen</a:t>
            </a:r>
            <a:endParaRPr sz="2400" b="0" i="0" u="none" strike="noStrike" cap="none">
              <a:solidFill>
                <a:schemeClr val="accent3"/>
              </a:solidFill>
              <a:latin typeface="Lucida Sans"/>
              <a:ea typeface="Lucida Sans"/>
              <a:cs typeface="Lucida Sans"/>
              <a:sym typeface="Lucida Sans"/>
            </a:endParaRPr>
          </a:p>
        </p:txBody>
      </p:sp>
      <p:sp>
        <p:nvSpPr>
          <p:cNvPr id="135" name="Google Shape;135;p21"/>
          <p:cNvSpPr txBox="1"/>
          <p:nvPr/>
        </p:nvSpPr>
        <p:spPr>
          <a:xfrm>
            <a:off x="551384" y="1988840"/>
            <a:ext cx="302433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v-SE" sz="2400" b="0" i="0" u="none" strike="noStrike" cap="none">
                <a:solidFill>
                  <a:schemeClr val="accent3"/>
                </a:solidFill>
                <a:latin typeface="Lucida Sans"/>
                <a:ea typeface="Lucida Sans"/>
                <a:cs typeface="Lucida Sans"/>
                <a:sym typeface="Lucida Sans"/>
              </a:rPr>
              <a:t>Vi vill engagera oss i detta därför att…</a:t>
            </a:r>
            <a:endParaRPr sz="2400" b="0" i="0" u="none" strike="noStrike" cap="none">
              <a:solidFill>
                <a:schemeClr val="accent3"/>
              </a:solidFill>
              <a:latin typeface="Lucida Sans"/>
              <a:ea typeface="Lucida Sans"/>
              <a:cs typeface="Lucida Sans"/>
              <a:sym typeface="Lucida Sans"/>
            </a:endParaRPr>
          </a:p>
        </p:txBody>
      </p:sp>
      <p:sp>
        <p:nvSpPr>
          <p:cNvPr id="136" name="Google Shape;136;p21"/>
          <p:cNvSpPr txBox="1"/>
          <p:nvPr/>
        </p:nvSpPr>
        <p:spPr>
          <a:xfrm>
            <a:off x="4727848" y="467380"/>
            <a:ext cx="3024336" cy="8950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80"/>
              </a:spcBef>
              <a:spcAft>
                <a:spcPts val="0"/>
              </a:spcAft>
              <a:buClr>
                <a:srgbClr val="000000"/>
              </a:buClr>
              <a:buSzPts val="2400"/>
              <a:buFont typeface="Arial"/>
              <a:buNone/>
            </a:pPr>
            <a:r>
              <a:rPr lang="sv-SE" sz="2400" b="0" i="0" u="none" strike="noStrike" cap="none">
                <a:solidFill>
                  <a:schemeClr val="accent3"/>
                </a:solidFill>
                <a:latin typeface="Lucida Sans"/>
                <a:ea typeface="Lucida Sans"/>
                <a:cs typeface="Lucida Sans"/>
                <a:sym typeface="Lucida Sans"/>
              </a:rPr>
              <a:t>Våra viktigaste drivkrafter…</a:t>
            </a:r>
            <a:endParaRPr sz="2400" b="0" i="0" u="none" strike="noStrike" cap="none">
              <a:solidFill>
                <a:schemeClr val="accent3"/>
              </a:solidFill>
              <a:latin typeface="Lucida Sans"/>
              <a:ea typeface="Lucida Sans"/>
              <a:cs typeface="Lucida Sans"/>
              <a:sym typeface="Lucida Sans"/>
            </a:endParaRPr>
          </a:p>
        </p:txBody>
      </p:sp>
      <p:sp>
        <p:nvSpPr>
          <p:cNvPr id="137" name="Google Shape;137;p21"/>
          <p:cNvSpPr txBox="1"/>
          <p:nvPr/>
        </p:nvSpPr>
        <p:spPr>
          <a:xfrm>
            <a:off x="8616280" y="1983589"/>
            <a:ext cx="302433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v-SE" sz="2400" b="0" i="0" u="none" strike="noStrike" cap="none">
                <a:solidFill>
                  <a:schemeClr val="accent3"/>
                </a:solidFill>
                <a:latin typeface="Lucida Sans"/>
                <a:ea typeface="Lucida Sans"/>
                <a:cs typeface="Lucida Sans"/>
                <a:sym typeface="Lucida Sans"/>
              </a:rPr>
              <a:t>Vi vill bidra med följande…</a:t>
            </a:r>
            <a:endParaRPr sz="2400" b="0" i="0" u="none" strike="noStrike" cap="none">
              <a:solidFill>
                <a:schemeClr val="accent3"/>
              </a:solidFill>
              <a:latin typeface="Lucida Sans"/>
              <a:ea typeface="Lucida Sans"/>
              <a:cs typeface="Lucida Sans"/>
              <a:sym typeface="Lucida Sans"/>
            </a:endParaRPr>
          </a:p>
        </p:txBody>
      </p:sp>
      <p:sp>
        <p:nvSpPr>
          <p:cNvPr id="138" name="Google Shape;138;p21"/>
          <p:cNvSpPr txBox="1"/>
          <p:nvPr/>
        </p:nvSpPr>
        <p:spPr>
          <a:xfrm>
            <a:off x="7331754" y="4499829"/>
            <a:ext cx="412646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v-SE" sz="2400" b="0" i="0" u="none" strike="noStrike" cap="none">
                <a:solidFill>
                  <a:schemeClr val="accent3"/>
                </a:solidFill>
                <a:latin typeface="Lucida Sans"/>
                <a:ea typeface="Lucida Sans"/>
                <a:cs typeface="Lucida Sans"/>
                <a:sym typeface="Lucida Sans"/>
              </a:rPr>
              <a:t>Viktiga förutsättningar för oss att göra ett bra jobb är…</a:t>
            </a:r>
            <a:endParaRPr sz="2400" b="0" i="0" u="none" strike="noStrike" cap="none">
              <a:solidFill>
                <a:schemeClr val="accent3"/>
              </a:solidFill>
              <a:latin typeface="Lucida Sans"/>
              <a:ea typeface="Lucida Sans"/>
              <a:cs typeface="Lucida Sans"/>
              <a:sym typeface="Lucida Sans"/>
            </a:endParaRPr>
          </a:p>
        </p:txBody>
      </p:sp>
      <p:sp>
        <p:nvSpPr>
          <p:cNvPr id="139" name="Google Shape;139;p21"/>
          <p:cNvSpPr txBox="1"/>
          <p:nvPr/>
        </p:nvSpPr>
        <p:spPr>
          <a:xfrm>
            <a:off x="1199456" y="4499829"/>
            <a:ext cx="338437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v-SE" sz="2400" b="0" i="0" u="none" strike="noStrike" cap="none">
                <a:solidFill>
                  <a:schemeClr val="accent3"/>
                </a:solidFill>
                <a:latin typeface="Lucida Sans"/>
                <a:ea typeface="Lucida Sans"/>
                <a:cs typeface="Lucida Sans"/>
                <a:sym typeface="Lucida Sans"/>
              </a:rPr>
              <a:t>Vårt mål med detta projekt är att…</a:t>
            </a:r>
            <a:endParaRPr sz="2400" b="0" i="0" u="none" strike="noStrike" cap="none">
              <a:solidFill>
                <a:schemeClr val="accent3"/>
              </a:solidFill>
              <a:latin typeface="Lucida Sans"/>
              <a:ea typeface="Lucida Sans"/>
              <a:cs typeface="Lucida Sans"/>
              <a:sym typeface="Lucid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2" descr="En bild som visar inomhus, fönster, bor, rum&#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0" y="0"/>
            <a:ext cx="4223791" cy="6858000"/>
          </a:xfrm>
          <a:prstGeom prst="rect">
            <a:avLst/>
          </a:prstGeom>
          <a:noFill/>
          <a:ln>
            <a:noFill/>
          </a:ln>
        </p:spPr>
      </p:pic>
      <p:sp>
        <p:nvSpPr>
          <p:cNvPr id="146" name="Google Shape;146;p22"/>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Lära känna varandra: Fokus på att arbeta utifrån det vi kan och de möjligheter vi har</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rgbClr val="00B050"/>
                </a:solidFill>
              </a:rPr>
              <a:t>Utveckla gemensamma vägledande principer</a:t>
            </a:r>
            <a:endParaRPr>
              <a:solidFill>
                <a:srgbClr val="00B050"/>
              </a:solidFill>
            </a:endParaRPr>
          </a:p>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Planera möten för gemensam utveckling </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Stödja den inre motivation (autonomy, mastery, purpose)</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Bjud in till ett delat ledarskap och arbeta som ett team</a:t>
            </a:r>
            <a:endParaRPr>
              <a:solidFill>
                <a:schemeClr val="accent3"/>
              </a:solidFill>
              <a:latin typeface="Lucida Sans"/>
              <a:ea typeface="Lucida Sans"/>
              <a:cs typeface="Lucida Sans"/>
              <a:sym typeface="Lucida Sans"/>
            </a:endParaRPr>
          </a:p>
          <a:p>
            <a:pPr marL="342900" lvl="0" indent="-190500" algn="l" rtl="0">
              <a:lnSpc>
                <a:spcPct val="100000"/>
              </a:lnSpc>
              <a:spcBef>
                <a:spcPts val="480"/>
              </a:spcBef>
              <a:spcAft>
                <a:spcPts val="0"/>
              </a:spcAft>
              <a:buClr>
                <a:srgbClr val="7C2342"/>
              </a:buClr>
              <a:buSzPts val="2400"/>
              <a:buFont typeface="Noto Sans Symbols"/>
              <a:buNone/>
            </a:pPr>
            <a:endParaRPr/>
          </a:p>
        </p:txBody>
      </p:sp>
      <p:sp>
        <p:nvSpPr>
          <p:cNvPr id="147" name="Google Shape;147;p22"/>
          <p:cNvSpPr txBox="1">
            <a:spLocks noGrp="1"/>
          </p:cNvSpPr>
          <p:nvPr>
            <p:ph type="title"/>
          </p:nvPr>
        </p:nvSpPr>
        <p:spPr>
          <a:xfrm>
            <a:off x="263352" y="692696"/>
            <a:ext cx="3801803" cy="1575048"/>
          </a:xfrm>
          <a:prstGeom prst="rect">
            <a:avLst/>
          </a:prstGeom>
          <a:solidFill>
            <a:srgbClr val="F2F2F2"/>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sv-SE">
                <a:solidFill>
                  <a:srgbClr val="3F3F3F"/>
                </a:solidFill>
              </a:rPr>
            </a:br>
            <a:br>
              <a:rPr lang="sv-SE">
                <a:solidFill>
                  <a:srgbClr val="3F3F3F"/>
                </a:solidFill>
              </a:rPr>
            </a:br>
            <a:br>
              <a:rPr lang="sv-SE">
                <a:solidFill>
                  <a:srgbClr val="3F3F3F"/>
                </a:solidFill>
              </a:rPr>
            </a:br>
            <a:br>
              <a:rPr lang="sv-SE">
                <a:solidFill>
                  <a:srgbClr val="3F3F3F"/>
                </a:solidFill>
              </a:rPr>
            </a:br>
            <a:br>
              <a:rPr lang="sv-SE">
                <a:solidFill>
                  <a:srgbClr val="3F3F3F"/>
                </a:solidFill>
              </a:rPr>
            </a:br>
            <a:r>
              <a:rPr lang="sv-SE">
                <a:solidFill>
                  <a:schemeClr val="dk1"/>
                </a:solidFill>
              </a:rPr>
              <a:t>Hur skapar vi ett positivt klimat som kan klara konflikter?</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fc598046a5_0_0"/>
          <p:cNvSpPr txBox="1">
            <a:spLocks noGrp="1"/>
          </p:cNvSpPr>
          <p:nvPr>
            <p:ph type="body" idx="1"/>
          </p:nvPr>
        </p:nvSpPr>
        <p:spPr>
          <a:xfrm>
            <a:off x="4871864" y="620688"/>
            <a:ext cx="6865200" cy="4928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3"/>
              </a:buClr>
              <a:buSzPts val="1600"/>
              <a:buFont typeface="Noto Sans Symbols"/>
              <a:buChar char="▪"/>
            </a:pPr>
            <a:r>
              <a:rPr lang="sv-SE" sz="1600">
                <a:solidFill>
                  <a:schemeClr val="accent3"/>
                </a:solidFill>
              </a:rPr>
              <a:t>Vi tror att alla människor vill och kan bidra till utveckling. De måste bara få rätt förutsättningar.  </a:t>
            </a:r>
            <a:endParaRPr>
              <a:solidFill>
                <a:schemeClr val="accent3"/>
              </a:solidFill>
            </a:endParaRPr>
          </a:p>
          <a:p>
            <a:pPr marL="342900" lvl="0" indent="-342900" algn="l" rtl="0">
              <a:lnSpc>
                <a:spcPct val="100000"/>
              </a:lnSpc>
              <a:spcBef>
                <a:spcPts val="320"/>
              </a:spcBef>
              <a:spcAft>
                <a:spcPts val="0"/>
              </a:spcAft>
              <a:buClr>
                <a:schemeClr val="accent3"/>
              </a:buClr>
              <a:buSzPts val="1600"/>
              <a:buFont typeface="Noto Sans Symbols"/>
              <a:buChar char="▪"/>
            </a:pPr>
            <a:r>
              <a:rPr lang="sv-SE" sz="1600">
                <a:solidFill>
                  <a:schemeClr val="accent3"/>
                </a:solidFill>
              </a:rPr>
              <a:t>Ett framgångsrikt utvecklingsarbete bygger på en process där arbetet görs tillsammans med de som skall förverkliga den nya lösningen. Det betyder ofta att vi måste involvera många olika delar inom organisationen.</a:t>
            </a:r>
            <a:endParaRPr>
              <a:solidFill>
                <a:schemeClr val="accent3"/>
              </a:solidFill>
            </a:endParaRPr>
          </a:p>
          <a:p>
            <a:pPr marL="342900" lvl="0" indent="-342900" algn="l" rtl="0">
              <a:lnSpc>
                <a:spcPct val="100000"/>
              </a:lnSpc>
              <a:spcBef>
                <a:spcPts val="320"/>
              </a:spcBef>
              <a:spcAft>
                <a:spcPts val="0"/>
              </a:spcAft>
              <a:buClr>
                <a:schemeClr val="accent3"/>
              </a:buClr>
              <a:buSzPts val="1600"/>
              <a:buFont typeface="Noto Sans Symbols"/>
              <a:buChar char="▪"/>
            </a:pPr>
            <a:r>
              <a:rPr lang="sv-SE" sz="1600">
                <a:solidFill>
                  <a:schemeClr val="accent3"/>
                </a:solidFill>
              </a:rPr>
              <a:t>Vi utgår från det som fungerar och hittar ett önskat läge.  </a:t>
            </a:r>
            <a:endParaRPr>
              <a:solidFill>
                <a:schemeClr val="accent3"/>
              </a:solidFill>
            </a:endParaRPr>
          </a:p>
          <a:p>
            <a:pPr marL="342900" lvl="0" indent="-342900" algn="l" rtl="0">
              <a:lnSpc>
                <a:spcPct val="100000"/>
              </a:lnSpc>
              <a:spcBef>
                <a:spcPts val="320"/>
              </a:spcBef>
              <a:spcAft>
                <a:spcPts val="0"/>
              </a:spcAft>
              <a:buClr>
                <a:schemeClr val="accent3"/>
              </a:buClr>
              <a:buSzPts val="1600"/>
              <a:buFont typeface="Noto Sans Symbols"/>
              <a:buChar char="▪"/>
            </a:pPr>
            <a:r>
              <a:rPr lang="sv-SE" sz="1600">
                <a:solidFill>
                  <a:schemeClr val="accent3"/>
                </a:solidFill>
              </a:rPr>
              <a:t>Vi använder och lär ut metoder som skapar engagemang och motivation.  </a:t>
            </a:r>
            <a:endParaRPr>
              <a:solidFill>
                <a:schemeClr val="accent3"/>
              </a:solidFill>
            </a:endParaRPr>
          </a:p>
          <a:p>
            <a:pPr marL="342900" lvl="0" indent="-342900" algn="l" rtl="0">
              <a:lnSpc>
                <a:spcPct val="100000"/>
              </a:lnSpc>
              <a:spcBef>
                <a:spcPts val="320"/>
              </a:spcBef>
              <a:spcAft>
                <a:spcPts val="0"/>
              </a:spcAft>
              <a:buClr>
                <a:schemeClr val="accent3"/>
              </a:buClr>
              <a:buSzPts val="1600"/>
              <a:buFont typeface="Noto Sans Symbols"/>
              <a:buChar char="▪"/>
            </a:pPr>
            <a:r>
              <a:rPr lang="sv-SE" sz="1600">
                <a:solidFill>
                  <a:schemeClr val="accent3"/>
                </a:solidFill>
              </a:rPr>
              <a:t>Vi gillar enkelhet. Det ska vara enkelt att förstå. Det ska vara enkelt att bidra. Och nya lösningar ska vara enkla att använda. </a:t>
            </a:r>
            <a:endParaRPr>
              <a:solidFill>
                <a:schemeClr val="accent3"/>
              </a:solidFill>
            </a:endParaRPr>
          </a:p>
          <a:p>
            <a:pPr marL="342900" lvl="0" indent="-342900" algn="l" rtl="0">
              <a:lnSpc>
                <a:spcPct val="100000"/>
              </a:lnSpc>
              <a:spcBef>
                <a:spcPts val="320"/>
              </a:spcBef>
              <a:spcAft>
                <a:spcPts val="0"/>
              </a:spcAft>
              <a:buClr>
                <a:schemeClr val="accent3"/>
              </a:buClr>
              <a:buSzPts val="1600"/>
              <a:buFont typeface="Noto Sans Symbols"/>
              <a:buChar char="▪"/>
            </a:pPr>
            <a:r>
              <a:rPr lang="sv-SE" sz="1600">
                <a:solidFill>
                  <a:schemeClr val="accent3"/>
                </a:solidFill>
              </a:rPr>
              <a:t>Vi använder resultat tidigt, firar framgångar och skapar goda exempel. </a:t>
            </a:r>
            <a:endParaRPr>
              <a:solidFill>
                <a:schemeClr val="accent3"/>
              </a:solidFill>
            </a:endParaRPr>
          </a:p>
          <a:p>
            <a:pPr marL="342900" lvl="0" indent="-342900" algn="l" rtl="0">
              <a:lnSpc>
                <a:spcPct val="100000"/>
              </a:lnSpc>
              <a:spcBef>
                <a:spcPts val="320"/>
              </a:spcBef>
              <a:spcAft>
                <a:spcPts val="0"/>
              </a:spcAft>
              <a:buClr>
                <a:schemeClr val="accent3"/>
              </a:buClr>
              <a:buSzPts val="1600"/>
              <a:buFont typeface="Noto Sans Symbols"/>
              <a:buChar char="▪"/>
            </a:pPr>
            <a:r>
              <a:rPr lang="sv-SE" sz="1600">
                <a:solidFill>
                  <a:schemeClr val="accent3"/>
                </a:solidFill>
              </a:rPr>
              <a:t>Vi identifierar och bjuder in viktiga kompetenser och arbetar för att ständigt stärka deltagarnas nätverk.  </a:t>
            </a:r>
            <a:endParaRPr>
              <a:solidFill>
                <a:schemeClr val="accent3"/>
              </a:solidFill>
            </a:endParaRPr>
          </a:p>
          <a:p>
            <a:pPr marL="342900" lvl="0" indent="-342900" algn="l" rtl="0">
              <a:lnSpc>
                <a:spcPct val="100000"/>
              </a:lnSpc>
              <a:spcBef>
                <a:spcPts val="320"/>
              </a:spcBef>
              <a:spcAft>
                <a:spcPts val="0"/>
              </a:spcAft>
              <a:buClr>
                <a:schemeClr val="accent3"/>
              </a:buClr>
              <a:buSzPts val="1600"/>
              <a:buFont typeface="Noto Sans Symbols"/>
              <a:buChar char="▪"/>
            </a:pPr>
            <a:r>
              <a:rPr lang="sv-SE" sz="1600">
                <a:solidFill>
                  <a:schemeClr val="accent3"/>
                </a:solidFill>
              </a:rPr>
              <a:t>Vi följer upp och reflekterar löpande över vårt gemensamma arbete i syfte att lära för fortsättningen.  </a:t>
            </a:r>
            <a:endParaRPr>
              <a:solidFill>
                <a:schemeClr val="accent3"/>
              </a:solidFill>
            </a:endParaRPr>
          </a:p>
          <a:p>
            <a:pPr marL="342900" lvl="0" indent="-342900" algn="l" rtl="0">
              <a:lnSpc>
                <a:spcPct val="100000"/>
              </a:lnSpc>
              <a:spcBef>
                <a:spcPts val="320"/>
              </a:spcBef>
              <a:spcAft>
                <a:spcPts val="0"/>
              </a:spcAft>
              <a:buClr>
                <a:srgbClr val="7C2342"/>
              </a:buClr>
              <a:buSzPts val="1600"/>
              <a:buFont typeface="Noto Sans Symbols"/>
              <a:buChar char="▪"/>
            </a:pPr>
            <a:r>
              <a:rPr lang="sv-SE" sz="1600">
                <a:solidFill>
                  <a:schemeClr val="accent3"/>
                </a:solidFill>
              </a:rPr>
              <a:t>Vi planerar och leder effektiva, bra och roliga möten där vi gemensamt driver arbetet framåt. Så långt det går utgår vi från enskilda individers lust. </a:t>
            </a:r>
            <a:endParaRPr>
              <a:solidFill>
                <a:schemeClr val="accent3"/>
              </a:solidFill>
            </a:endParaRPr>
          </a:p>
          <a:p>
            <a:pPr marL="0" lvl="0" indent="0" algn="l" rtl="0">
              <a:lnSpc>
                <a:spcPct val="100000"/>
              </a:lnSpc>
              <a:spcBef>
                <a:spcPts val="360"/>
              </a:spcBef>
              <a:spcAft>
                <a:spcPts val="0"/>
              </a:spcAft>
              <a:buSzPts val="1800"/>
              <a:buNone/>
            </a:pPr>
            <a:endParaRPr sz="1800"/>
          </a:p>
        </p:txBody>
      </p:sp>
      <p:pic>
        <p:nvPicPr>
          <p:cNvPr id="153" name="Google Shape;153;g1fc598046a5_0_0"/>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1" y="0"/>
            <a:ext cx="4223791" cy="6858000"/>
          </a:xfrm>
          <a:prstGeom prst="rect">
            <a:avLst/>
          </a:prstGeom>
          <a:solidFill>
            <a:srgbClr val="ECECEC"/>
          </a:solidFill>
          <a:ln>
            <a:noFill/>
          </a:ln>
          <a:effectLst>
            <a:outerShdw blurRad="55000" dist="18000" dir="5400000" algn="tl" rotWithShape="0">
              <a:srgbClr val="000000">
                <a:alpha val="40000"/>
              </a:srgbClr>
            </a:outerShdw>
          </a:effectLst>
        </p:spPr>
      </p:pic>
      <p:sp>
        <p:nvSpPr>
          <p:cNvPr id="154" name="Google Shape;154;g1fc598046a5_0_0"/>
          <p:cNvSpPr txBox="1">
            <a:spLocks noGrp="1"/>
          </p:cNvSpPr>
          <p:nvPr>
            <p:ph type="title"/>
          </p:nvPr>
        </p:nvSpPr>
        <p:spPr>
          <a:xfrm>
            <a:off x="403109" y="2708920"/>
            <a:ext cx="38208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sv-SE" sz="2800" b="0" i="0" u="none" strike="noStrike" cap="none">
                <a:solidFill>
                  <a:srgbClr val="FFFFFF"/>
                </a:solidFill>
                <a:latin typeface="Arial"/>
                <a:ea typeface="Arial"/>
                <a:cs typeface="Arial"/>
                <a:sym typeface="Arial"/>
              </a:rPr>
              <a:t>Exempel: Coinnovates  vägledande principer</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3" descr="En bild som visar inomhus, fönster, bor, rum&#10;&#10;Automatiskt genererad beskrivning"/>
          <p:cNvPicPr preferRelativeResize="0">
            <a:picLocks noGrp="1"/>
          </p:cNvPicPr>
          <p:nvPr>
            <p:ph type="pic" idx="2"/>
          </p:nvPr>
        </p:nvPicPr>
        <p:blipFill rotWithShape="1">
          <a:blip r:embed="rId3">
            <a:alphaModFix/>
            <a:extLst>
              <a:ext uri="{28A0092B-C50C-407E-A947-70E740481C1C}">
                <a14:useLocalDpi xmlns:a14="http://schemas.microsoft.com/office/drawing/2010/main" val="0"/>
              </a:ext>
            </a:extLst>
          </a:blip>
          <a:srcRect/>
          <a:stretch/>
        </p:blipFill>
        <p:spPr>
          <a:xfrm>
            <a:off x="1" y="0"/>
            <a:ext cx="4223791" cy="6858000"/>
          </a:xfrm>
          <a:prstGeom prst="rect">
            <a:avLst/>
          </a:prstGeom>
          <a:noFill/>
          <a:ln>
            <a:noFill/>
          </a:ln>
        </p:spPr>
      </p:pic>
      <p:sp>
        <p:nvSpPr>
          <p:cNvPr id="161" name="Google Shape;161;p23"/>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Lära känna varandra: Fokus på att arbeta utifrån det vi kan och de möjligheter vi har</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SzPts val="2400"/>
              <a:buChar char="▪"/>
            </a:pPr>
            <a:r>
              <a:rPr lang="sv-SE">
                <a:solidFill>
                  <a:schemeClr val="accent3"/>
                </a:solidFill>
                <a:latin typeface="Lucida Sans"/>
                <a:ea typeface="Lucida Sans"/>
                <a:cs typeface="Lucida Sans"/>
                <a:sym typeface="Lucida Sans"/>
              </a:rPr>
              <a:t>Utveckla gemensamma vägledande principer</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rgbClr val="00B050"/>
                </a:solidFill>
              </a:rPr>
              <a:t>Använd möten för gemensam utveckling </a:t>
            </a:r>
            <a:endParaRPr>
              <a:solidFill>
                <a:srgbClr val="00B050"/>
              </a:solidFill>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accent3"/>
                </a:solidFill>
                <a:latin typeface="Lucida Sans"/>
                <a:ea typeface="Lucida Sans"/>
                <a:cs typeface="Lucida Sans"/>
                <a:sym typeface="Lucida Sans"/>
              </a:rPr>
              <a:t>Stödja den inre motivation (autonomy, mastery, purpose)</a:t>
            </a:r>
            <a:endParaRPr>
              <a:solidFill>
                <a:schemeClr val="accent3"/>
              </a:solidFill>
              <a:latin typeface="Lucida Sans"/>
              <a:ea typeface="Lucida Sans"/>
              <a:cs typeface="Lucida Sans"/>
              <a:sym typeface="Lucida Sans"/>
            </a:endParaRPr>
          </a:p>
          <a:p>
            <a:pPr marL="342900" lvl="0" indent="-342900" algn="l" rtl="0">
              <a:lnSpc>
                <a:spcPct val="100000"/>
              </a:lnSpc>
              <a:spcBef>
                <a:spcPts val="480"/>
              </a:spcBef>
              <a:spcAft>
                <a:spcPts val="0"/>
              </a:spcAft>
              <a:buClr>
                <a:srgbClr val="7C2342"/>
              </a:buClr>
              <a:buSzPts val="2400"/>
              <a:buFont typeface="Noto Sans Symbols"/>
              <a:buChar char="▪"/>
            </a:pPr>
            <a:r>
              <a:rPr lang="sv-SE">
                <a:solidFill>
                  <a:schemeClr val="accent3"/>
                </a:solidFill>
                <a:latin typeface="Lucida Sans"/>
                <a:ea typeface="Lucida Sans"/>
                <a:cs typeface="Lucida Sans"/>
                <a:sym typeface="Lucida Sans"/>
              </a:rPr>
              <a:t>Bjud in till ett delat ledarskap och arbeta som ett team</a:t>
            </a:r>
            <a:endParaRPr>
              <a:solidFill>
                <a:schemeClr val="accent3"/>
              </a:solidFill>
              <a:latin typeface="Lucida Sans"/>
              <a:ea typeface="Lucida Sans"/>
              <a:cs typeface="Lucida Sans"/>
              <a:sym typeface="Lucida Sans"/>
            </a:endParaRPr>
          </a:p>
          <a:p>
            <a:pPr marL="342900" lvl="0" indent="-190500" algn="l" rtl="0">
              <a:lnSpc>
                <a:spcPct val="100000"/>
              </a:lnSpc>
              <a:spcBef>
                <a:spcPts val="480"/>
              </a:spcBef>
              <a:spcAft>
                <a:spcPts val="0"/>
              </a:spcAft>
              <a:buClr>
                <a:srgbClr val="7C2342"/>
              </a:buClr>
              <a:buSzPts val="2400"/>
              <a:buFont typeface="Noto Sans Symbols"/>
              <a:buNone/>
            </a:pPr>
            <a:endParaRPr/>
          </a:p>
        </p:txBody>
      </p:sp>
      <p:sp>
        <p:nvSpPr>
          <p:cNvPr id="162" name="Google Shape;162;p23"/>
          <p:cNvSpPr txBox="1">
            <a:spLocks noGrp="1"/>
          </p:cNvSpPr>
          <p:nvPr>
            <p:ph type="title"/>
          </p:nvPr>
        </p:nvSpPr>
        <p:spPr>
          <a:xfrm>
            <a:off x="263352" y="692696"/>
            <a:ext cx="3801803" cy="1575048"/>
          </a:xfrm>
          <a:prstGeom prst="rect">
            <a:avLst/>
          </a:prstGeom>
          <a:solidFill>
            <a:srgbClr val="F2F2F2"/>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sv-SE">
                <a:solidFill>
                  <a:srgbClr val="3F3F3F"/>
                </a:solidFill>
              </a:rPr>
            </a:br>
            <a:br>
              <a:rPr lang="sv-SE">
                <a:solidFill>
                  <a:srgbClr val="3F3F3F"/>
                </a:solidFill>
              </a:rPr>
            </a:br>
            <a:br>
              <a:rPr lang="sv-SE">
                <a:solidFill>
                  <a:srgbClr val="3F3F3F"/>
                </a:solidFill>
              </a:rPr>
            </a:br>
            <a:br>
              <a:rPr lang="sv-SE">
                <a:solidFill>
                  <a:srgbClr val="3F3F3F"/>
                </a:solidFill>
              </a:rPr>
            </a:br>
            <a:br>
              <a:rPr lang="sv-SE">
                <a:solidFill>
                  <a:srgbClr val="3F3F3F"/>
                </a:solidFill>
              </a:rPr>
            </a:br>
            <a:r>
              <a:rPr lang="sv-SE">
                <a:solidFill>
                  <a:schemeClr val="dk1"/>
                </a:solidFill>
              </a:rPr>
              <a:t>Hur skapar vi ett positivt klimat som kan klara konflikter?</a:t>
            </a:r>
            <a:endParaRPr>
              <a:solidFill>
                <a:schemeClr val="dk1"/>
              </a:solidFill>
            </a:endParaRPr>
          </a:p>
        </p:txBody>
      </p:sp>
    </p:spTree>
  </p:cSld>
  <p:clrMapOvr>
    <a:masterClrMapping/>
  </p:clrMapOvr>
</p:sld>
</file>

<file path=ppt/theme/theme1.xml><?xml version="1.0" encoding="utf-8"?>
<a:theme xmlns:a="http://schemas.openxmlformats.org/drawingml/2006/main" name="Dark_infra">
  <a:themeElements>
    <a:clrScheme name="Custom 48">
      <a:dk1>
        <a:srgbClr val="000000"/>
      </a:dk1>
      <a:lt1>
        <a:srgbClr val="FFFFFF"/>
      </a:lt1>
      <a:dk2>
        <a:srgbClr val="9B9B9B"/>
      </a:dk2>
      <a:lt2>
        <a:srgbClr val="E6E6E6"/>
      </a:lt2>
      <a:accent1>
        <a:srgbClr val="203349"/>
      </a:accent1>
      <a:accent2>
        <a:srgbClr val="60C981"/>
      </a:accent2>
      <a:accent3>
        <a:srgbClr val="FFD55D"/>
      </a:accent3>
      <a:accent4>
        <a:srgbClr val="006C6B"/>
      </a:accent4>
      <a:accent5>
        <a:srgbClr val="00B0DB"/>
      </a:accent5>
      <a:accent6>
        <a:srgbClr val="9A9A9A"/>
      </a:accent6>
      <a:hlink>
        <a:srgbClr val="006C6B"/>
      </a:hlink>
      <a:folHlink>
        <a:srgbClr val="016B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2073</Words>
  <Application>Microsoft Office PowerPoint</Application>
  <PresentationFormat>Bredbild</PresentationFormat>
  <Paragraphs>233</Paragraphs>
  <Slides>18</Slides>
  <Notes>18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18</vt:i4>
      </vt:variant>
    </vt:vector>
  </HeadingPairs>
  <TitlesOfParts>
    <vt:vector size="27" baseType="lpstr">
      <vt:lpstr>Georgia</vt:lpstr>
      <vt:lpstr>Lato</vt:lpstr>
      <vt:lpstr>Calibri</vt:lpstr>
      <vt:lpstr>Arial</vt:lpstr>
      <vt:lpstr>Arial Black</vt:lpstr>
      <vt:lpstr>Times New Roman</vt:lpstr>
      <vt:lpstr>Lucida Sans</vt:lpstr>
      <vt:lpstr>Noto Sans Symbols</vt:lpstr>
      <vt:lpstr>Dark_infra</vt:lpstr>
      <vt:lpstr>Hur hantera konflikter? </vt:lpstr>
      <vt:lpstr>Hur kan ni använda detta material?</vt:lpstr>
      <vt:lpstr>Vad kännetecknar en konflikt?</vt:lpstr>
      <vt:lpstr>Vad är det för typ av (potentiella) konflikter du möter? Beskriv en specifik händelse!</vt:lpstr>
      <vt:lpstr>     Hur skapar vi ett positivt klimat som kan klara konflikter?</vt:lpstr>
      <vt:lpstr>Aktörssamverkan</vt:lpstr>
      <vt:lpstr>     Hur skapar vi ett positivt klimat som kan klara konflikter?</vt:lpstr>
      <vt:lpstr>Exempel: Coinnovates  vägledande principer</vt:lpstr>
      <vt:lpstr>     Hur skapar vi ett positivt klimat som kan klara konflikter?</vt:lpstr>
      <vt:lpstr>Klimatregler för möten</vt:lpstr>
      <vt:lpstr>     Hur skapar vi ett positivt klimat som kan klara konflikter?</vt:lpstr>
      <vt:lpstr>Vad motiverar oss?</vt:lpstr>
      <vt:lpstr>PowerPoint-presentation</vt:lpstr>
      <vt:lpstr>PowerPoint-presentation</vt:lpstr>
      <vt:lpstr>     Hur skapar vi ett positivt klimat som kan klara konflikter?</vt:lpstr>
      <vt:lpstr>Fyra sätt att hantera konflikter på: Thomas Jordan</vt:lpstr>
      <vt:lpstr>Hur går det till hos er? Använder ni er av alla fyra sätten?</vt:lpstr>
      <vt:lpstr>Diskutera!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hantera konflikter?</dc:title>
  <dc:creator>Bodil Sandén</dc:creator>
  <cp:lastModifiedBy>Lisa Johnsson</cp:lastModifiedBy>
  <cp:revision>4</cp:revision>
  <dcterms:created xsi:type="dcterms:W3CDTF">2020-09-22T11:07:32Z</dcterms:created>
  <dcterms:modified xsi:type="dcterms:W3CDTF">2023-04-13T13:52:20Z</dcterms:modified>
</cp:coreProperties>
</file>