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FjBB6JG/UqdGOZgtUxlMptLoIV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dil Sandén" initials="" lastIdx="1" clrIdx="0"/>
  <p:cmAuthor id="1" name="Lisa Johnsso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834db58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20834db58e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g20834db58e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404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5181600" cy="401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2"/>
          </p:nvPr>
        </p:nvSpPr>
        <p:spPr>
          <a:xfrm>
            <a:off x="6172200" y="2013857"/>
            <a:ext cx="5181600" cy="401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Picture with Caption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>
            <a:spLocks noGrp="1"/>
          </p:cNvSpPr>
          <p:nvPr>
            <p:ph type="pic" idx="2"/>
          </p:nvPr>
        </p:nvSpPr>
        <p:spPr>
          <a:xfrm>
            <a:off x="6096000" y="1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4457926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Picture with Caption">
  <p:cSld name="1_Picture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6892240" y="2013857"/>
            <a:ext cx="4457926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6"/>
          <p:cNvSpPr>
            <a:spLocks noGrp="1"/>
          </p:cNvSpPr>
          <p:nvPr>
            <p:ph type="pic" idx="2"/>
          </p:nvPr>
        </p:nvSpPr>
        <p:spPr>
          <a:xfrm>
            <a:off x="1" y="0"/>
            <a:ext cx="4223791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5375920" y="8367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title"/>
          </p:nvPr>
        </p:nvSpPr>
        <p:spPr>
          <a:xfrm>
            <a:off x="344158" y="3923493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4" name="Google Shape;14;p6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060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ubrik och innehåll">
  <p:cSld name="3_Rubrik och innehåll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body" idx="1"/>
          </p:nvPr>
        </p:nvSpPr>
        <p:spPr>
          <a:xfrm>
            <a:off x="623392" y="1628800"/>
            <a:ext cx="10945216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title"/>
          </p:nvPr>
        </p:nvSpPr>
        <p:spPr>
          <a:xfrm>
            <a:off x="623392" y="332656"/>
            <a:ext cx="109728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7224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18" name="Google Shape;18;p9"/>
          <p:cNvCxnSpPr/>
          <p:nvPr/>
        </p:nvCxnSpPr>
        <p:spPr>
          <a:xfrm>
            <a:off x="719403" y="1340768"/>
            <a:ext cx="1416157" cy="0"/>
          </a:xfrm>
          <a:prstGeom prst="straightConnector1">
            <a:avLst/>
          </a:prstGeom>
          <a:noFill/>
          <a:ln w="57150" cap="flat" cmpd="sng">
            <a:solidFill>
              <a:srgbClr val="5C9474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" name="Google Shape;19;p9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22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Lucida San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29" name="Google Shape;29;p4"/>
          <p:cNvSpPr txBox="1"/>
          <p:nvPr/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sv-SE"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2023-01-05</a:t>
            </a:r>
            <a:endParaRPr sz="900" b="0" i="0" u="none" strike="noStrike" cap="non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0" name="Google Shape;30;p4"/>
          <p:cNvSpPr txBox="1"/>
          <p:nvPr/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sv-SE"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‹#›</a:t>
            </a:fld>
            <a:endParaRPr sz="900" b="0" i="0" u="none" strike="noStrike" cap="non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76981" y="5936488"/>
            <a:ext cx="7745817" cy="921511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/>
          <p:nvPr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251975" tIns="251975" rIns="251975" bIns="251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>
            <a:spLocks noGrp="1"/>
          </p:cNvSpPr>
          <p:nvPr>
            <p:ph type="pic" idx="2"/>
          </p:nvPr>
        </p:nvSpPr>
        <p:spPr>
          <a:xfrm>
            <a:off x="3501957" y="0"/>
            <a:ext cx="869004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19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"/>
          <p:cNvSpPr txBox="1"/>
          <p:nvPr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sv-SE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Använd denna bild som den är eller lägg in en bild i bakgrunden (klicka på bildikonen i mitten).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ection Header">
  <p:cSld name="1_Section 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2" name="Google Shape;5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394960"/>
            <a:ext cx="12192000" cy="146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839788" y="2599125"/>
            <a:ext cx="5157787" cy="343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3"/>
          </p:nvPr>
        </p:nvSpPr>
        <p:spPr>
          <a:xfrm>
            <a:off x="6172200" y="2009942"/>
            <a:ext cx="5183188" cy="35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4"/>
          </p:nvPr>
        </p:nvSpPr>
        <p:spPr>
          <a:xfrm>
            <a:off x="6172200" y="2599125"/>
            <a:ext cx="5183188" cy="343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ontent with Caption">
  <p:cSld name="1_Content with Caption">
    <p:bg>
      <p:bgPr>
        <a:solidFill>
          <a:schemeClr val="accen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6096459" cy="4045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77" name="Google Shape;77;p12"/>
          <p:cNvSpPr>
            <a:spLocks noGrp="1"/>
          </p:cNvSpPr>
          <p:nvPr>
            <p:ph type="pic" idx="2"/>
          </p:nvPr>
        </p:nvSpPr>
        <p:spPr>
          <a:xfrm>
            <a:off x="7342053" y="2051595"/>
            <a:ext cx="4008120" cy="400811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 b="0" i="0" u="none" strike="noStrike" cap="non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0814607" y="6028421"/>
            <a:ext cx="1389129" cy="83820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rasweden.nu/innovationsakadem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thinnovationreadinesslevel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0834db58e0_0_0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-SE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Innovationsaspekterna – Introduktion och kortversion</a:t>
            </a:r>
            <a:endParaRPr dirty="0"/>
          </a:p>
        </p:txBody>
      </p:sp>
      <p:sp>
        <p:nvSpPr>
          <p:cNvPr id="92" name="Google Shape;92;g20834db58e0_0_0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5181600" cy="401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143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sv-SE" dirty="0"/>
              <a:t>För att nå hela vägen till innovation – en implementerad och tillgänglig lösning som används och skapar nytta och värde – finns det nio viktiga aspekter vi behöver ta hänsyn till och arbeta med parallellt. I detta material ges en översikt av dessa aspekter samt ett antal frågor som kan hjälpa er i arbetet.</a:t>
            </a:r>
          </a:p>
          <a:p>
            <a:pPr marL="114300" indent="0">
              <a:buNone/>
            </a:pPr>
            <a:r>
              <a:rPr lang="sv-SE" dirty="0"/>
              <a:t>Verktyget är en förenkling och samtidigt en vidareutveckling av KTH Innovation </a:t>
            </a:r>
            <a:r>
              <a:rPr lang="sv-SE" dirty="0" err="1"/>
              <a:t>Readiness</a:t>
            </a:r>
            <a:r>
              <a:rPr lang="sv-SE" dirty="0"/>
              <a:t>. </a:t>
            </a:r>
            <a:endParaRPr dirty="0"/>
          </a:p>
          <a:p>
            <a:pPr marL="114300" indent="0">
              <a:buNone/>
            </a:pPr>
            <a:r>
              <a:rPr lang="sv-SE" dirty="0"/>
              <a:t>Börja med att läsa igenom frågorna och se om det är något område som inte är relevant för er. Då kan ni helt bortse från denna/dessa aspekter i det fortsatta arbetet.</a:t>
            </a:r>
          </a:p>
          <a:p>
            <a:pPr marL="114300" indent="0">
              <a:buNone/>
            </a:pPr>
            <a:r>
              <a:rPr lang="sv-SE" dirty="0"/>
              <a:t>Finns det några aspekter som ni inte har funderat kring men som ändå känns relevanta? Kanske behöver ni då ägna mer tid och resurser åt dessa. </a:t>
            </a:r>
          </a:p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93" name="Google Shape;93;g20834db58e0_0_0"/>
          <p:cNvSpPr txBox="1">
            <a:spLocks noGrp="1"/>
          </p:cNvSpPr>
          <p:nvPr>
            <p:ph type="body" idx="2"/>
          </p:nvPr>
        </p:nvSpPr>
        <p:spPr>
          <a:xfrm>
            <a:off x="6172200" y="2013857"/>
            <a:ext cx="5181600" cy="401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14300" indent="0">
              <a:buNone/>
            </a:pPr>
            <a:r>
              <a:rPr lang="sv-SE" dirty="0"/>
              <a:t>Med frågorna på nästa sida får ni hjälp att reflektera och planera. Skriv ner era reflektioner och planer för fortsättningen på anteckningssidorna. </a:t>
            </a:r>
          </a:p>
          <a:p>
            <a:pPr marL="114300" indent="0">
              <a:buNone/>
            </a:pPr>
            <a:r>
              <a:rPr lang="sv-SE" dirty="0"/>
              <a:t>I Innovationsakademin hittar ni även fördjupningar inom var och en av dessa innovationsaspekter: </a:t>
            </a:r>
            <a:r>
              <a:rPr lang="sv-SE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https://www.infrasweden.nu/innovationsakademi/</a:t>
            </a:r>
            <a:r>
              <a:rPr lang="sv-SE" dirty="0">
                <a:solidFill>
                  <a:schemeClr val="accent3"/>
                </a:solidFill>
              </a:rPr>
              <a:t> </a:t>
            </a:r>
          </a:p>
          <a:p>
            <a:pPr marL="114300" indent="0">
              <a:buNone/>
            </a:pPr>
            <a:r>
              <a:rPr lang="sv-SE" dirty="0"/>
              <a:t>Ni hittar även KTH Innovation </a:t>
            </a:r>
            <a:r>
              <a:rPr lang="sv-SE" dirty="0" err="1"/>
              <a:t>Readiness</a:t>
            </a:r>
            <a:r>
              <a:rPr lang="sv-SE" dirty="0"/>
              <a:t> Index™ som tar upp sju av de nio innovationsaspekterna och som ni kan använda för att få koll på nuläget och framdrift i projektet. Läs mer och få tillgång till hela verktyget här: </a:t>
            </a:r>
            <a:r>
              <a:rPr lang="sv-SE" dirty="0">
                <a:solidFill>
                  <a:schemeClr val="accent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https://kthinnovationreadinesslevel.com/</a:t>
            </a:r>
            <a:endParaRPr lang="sv-SE" dirty="0">
              <a:solidFill>
                <a:schemeClr val="accent3"/>
              </a:solidFill>
            </a:endParaRPr>
          </a:p>
          <a:p>
            <a:pPr marL="1143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l="15364" r="15256"/>
          <a:stretch/>
        </p:blipFill>
        <p:spPr>
          <a:xfrm>
            <a:off x="3737751" y="1375890"/>
            <a:ext cx="4766999" cy="457366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446225" y="403698"/>
            <a:ext cx="4478700" cy="10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Viktiga innovations-</a:t>
            </a:r>
            <a:br>
              <a:rPr lang="sv-SE"/>
            </a:br>
            <a:r>
              <a:rPr lang="sv-SE"/>
              <a:t>aspekter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7933575" y="1525900"/>
            <a:ext cx="3167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Vilka kompetenser behöver vi för att nå hela vägen? 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Vilka viktiga förmågor behöver vi för att nå hela vägen?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530000" y="3073225"/>
            <a:ext cx="3167400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Vilka aktörer behövs för att nå hela vägen?</a:t>
            </a:r>
            <a:endParaRPr/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Vill de och kan de bidra?</a:t>
            </a:r>
            <a:endParaRPr/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Vad har de för drivkrafter, resurser etc?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479500" y="4399875"/>
            <a:ext cx="3167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Hur ser affärsmodellen ut?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Vem eller vilka ska betala?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Finns betalningsvilja?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848300" y="390325"/>
            <a:ext cx="4052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Vem är kund/mottagare/användare? Finns det flera “kunder”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Hur ser behovet/problemet ut?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Vad tycker kunden om vår lösning?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Vad behöver kunden göra för att säkerställa implementering?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202200" y="1525900"/>
            <a:ext cx="3167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Finns det ett tekniskt koncept?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Är tekniken prövad i labb-miljö?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Har ett demonstrationsprojekt genomförts?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27725" y="2942750"/>
            <a:ext cx="3416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Finns det regelverk som påverkar våra möjligheter?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Vad kan vi göra inom ramen för de befintliga regelverket?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eorgia"/>
              <a:buChar char="●"/>
            </a:pPr>
            <a:r>
              <a:rPr lang="sv-SE" sz="9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Behöver regelverket ändras? Vem ansvarar för det?</a:t>
            </a:r>
            <a:endParaRPr sz="9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545100" y="4545700"/>
            <a:ext cx="3323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Hur ska vi finansiera det fortsatta utvecklingsarbetet/fortsättningsprojektet/-n?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Vem står för vad?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757525" y="5724325"/>
            <a:ext cx="3167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Finns det IP (immateriella rättigheter) som vi tror kan skyddas?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7356825" y="5653350"/>
            <a:ext cx="3694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Vad betyder hållbarhet för oss i detta projekt?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eorgia"/>
              <a:buChar char="●"/>
            </a:pPr>
            <a:r>
              <a:rPr lang="sv-SE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Vad kan vi göra för att säkerställa att dessa aspekter inte faller bort under projektets gång eller i ett senare skede?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Anteckningar</a:t>
            </a:r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37A1E38-1119-A561-63F2-8EA53B67B4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Anteckningar</a:t>
            </a:r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37A1E38-1119-A561-63F2-8EA53B67B4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482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444</Words>
  <Application>Microsoft Office PowerPoint</Application>
  <PresentationFormat>Bredbild</PresentationFormat>
  <Paragraphs>37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2" baseType="lpstr">
      <vt:lpstr>Arial</vt:lpstr>
      <vt:lpstr>Calibri</vt:lpstr>
      <vt:lpstr>Georgia</vt:lpstr>
      <vt:lpstr>Lato</vt:lpstr>
      <vt:lpstr>Lucida Sans</vt:lpstr>
      <vt:lpstr>Noto Sans Symbols</vt:lpstr>
      <vt:lpstr>Times New Roman</vt:lpstr>
      <vt:lpstr>Dark_infra</vt:lpstr>
      <vt:lpstr>Innovationsaspekterna – Introduktion och kortversion</vt:lpstr>
      <vt:lpstr>Viktiga innovations- aspekter</vt:lpstr>
      <vt:lpstr>Anteckningar</vt:lpstr>
      <vt:lpstr>Anteckningar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Innovationsaspekterna</dc:title>
  <dc:creator>Fredrick Lekarp</dc:creator>
  <cp:lastModifiedBy>Bodil Sandén</cp:lastModifiedBy>
  <cp:revision>2</cp:revision>
  <dcterms:created xsi:type="dcterms:W3CDTF">2022-06-05T23:03:43Z</dcterms:created>
  <dcterms:modified xsi:type="dcterms:W3CDTF">2023-03-27T08:44:17Z</dcterms:modified>
</cp:coreProperties>
</file>