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6" r:id="rId9"/>
    <p:sldId id="263" r:id="rId10"/>
    <p:sldId id="264" r:id="rId11"/>
    <p:sldId id="265"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h7qIQOasuEjjIIzIaWjV0DKyjEn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EA9DF7-B9C8-41FC-904E-6822657B83A4}" v="10" dt="2023-02-28T06:54:07.9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714" autoAdjust="0"/>
  </p:normalViewPr>
  <p:slideViewPr>
    <p:cSldViewPr snapToGrid="0">
      <p:cViewPr varScale="1">
        <p:scale>
          <a:sx n="65" d="100"/>
          <a:sy n="65" d="100"/>
        </p:scale>
        <p:origin x="90"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sv-SE"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dirty="0"/>
              <a:t> </a:t>
            </a:r>
            <a:endParaRPr dirty="0"/>
          </a:p>
          <a:p>
            <a:pPr marL="0" lvl="0" indent="0" algn="l" rtl="0">
              <a:spcBef>
                <a:spcPts val="0"/>
              </a:spcBef>
              <a:spcAft>
                <a:spcPts val="0"/>
              </a:spcAft>
              <a:buNone/>
            </a:pPr>
            <a:endParaRPr dirty="0"/>
          </a:p>
        </p:txBody>
      </p:sp>
      <p:sp>
        <p:nvSpPr>
          <p:cNvPr id="89" name="Google Shape;89;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6" name="Google Shape;14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5" name="Google Shape;10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9" name="Google Shape;11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5461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39" name="Google Shape;13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12"/>
          <p:cNvSpPr txBox="1">
            <a:spLocks noGrp="1"/>
          </p:cNvSpPr>
          <p:nvPr>
            <p:ph type="ctrTitle"/>
          </p:nvPr>
        </p:nvSpPr>
        <p:spPr>
          <a:xfrm>
            <a:off x="838199" y="1122363"/>
            <a:ext cx="10511971" cy="2387600"/>
          </a:xfrm>
          <a:prstGeom prst="rect">
            <a:avLst/>
          </a:prstGeom>
          <a:noFill/>
          <a:ln>
            <a:noFill/>
          </a:ln>
        </p:spPr>
        <p:txBody>
          <a:bodyPr spcFirstLastPara="1" wrap="square" lIns="0" tIns="0" rIns="0" bIns="0" anchor="b" anchorCtr="0">
            <a:noAutofit/>
          </a:bodyPr>
          <a:lstStyle>
            <a:lvl1pPr lvl="0" algn="l">
              <a:lnSpc>
                <a:spcPct val="90000"/>
              </a:lnSpc>
              <a:spcBef>
                <a:spcPts val="0"/>
              </a:spcBef>
              <a:spcAft>
                <a:spcPts val="0"/>
              </a:spcAft>
              <a:buClr>
                <a:schemeClr val="accent3"/>
              </a:buClr>
              <a:buSzPts val="6000"/>
              <a:buFont typeface="Lucida San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2"/>
          <p:cNvSpPr txBox="1">
            <a:spLocks noGrp="1"/>
          </p:cNvSpPr>
          <p:nvPr>
            <p:ph type="subTitle" idx="1"/>
          </p:nvPr>
        </p:nvSpPr>
        <p:spPr>
          <a:xfrm>
            <a:off x="838199" y="3602038"/>
            <a:ext cx="10511971" cy="1655762"/>
          </a:xfrm>
          <a:prstGeom prst="rect">
            <a:avLst/>
          </a:prstGeom>
          <a:noFill/>
          <a:ln>
            <a:noFill/>
          </a:ln>
        </p:spPr>
        <p:txBody>
          <a:bodyPr spcFirstLastPara="1" wrap="square" lIns="0" tIns="0" rIns="0" bIns="0" anchor="t" anchorCtr="0">
            <a:noAutofit/>
          </a:bodyPr>
          <a:lstStyle>
            <a:lvl1pPr lvl="0" algn="l">
              <a:lnSpc>
                <a:spcPct val="100000"/>
              </a:lnSpc>
              <a:spcBef>
                <a:spcPts val="1000"/>
              </a:spcBef>
              <a:spcAft>
                <a:spcPts val="0"/>
              </a:spcAft>
              <a:buClr>
                <a:schemeClr val="lt1"/>
              </a:buClr>
              <a:buSzPts val="2400"/>
              <a:buNone/>
              <a:defRPr sz="2400"/>
            </a:lvl1pPr>
            <a:lvl2pPr lvl="1" algn="ctr">
              <a:lnSpc>
                <a:spcPct val="100000"/>
              </a:lnSpc>
              <a:spcBef>
                <a:spcPts val="500"/>
              </a:spcBef>
              <a:spcAft>
                <a:spcPts val="0"/>
              </a:spcAft>
              <a:buClr>
                <a:schemeClr val="lt1"/>
              </a:buClr>
              <a:buSzPts val="2000"/>
              <a:buNone/>
              <a:defRPr sz="2000"/>
            </a:lvl2pPr>
            <a:lvl3pPr lvl="2" algn="ctr">
              <a:lnSpc>
                <a:spcPct val="100000"/>
              </a:lnSpc>
              <a:spcBef>
                <a:spcPts val="500"/>
              </a:spcBef>
              <a:spcAft>
                <a:spcPts val="0"/>
              </a:spcAft>
              <a:buClr>
                <a:schemeClr val="lt1"/>
              </a:buClr>
              <a:buSzPts val="1800"/>
              <a:buNone/>
              <a:defRPr sz="1800"/>
            </a:lvl3pPr>
            <a:lvl4pPr lvl="3" algn="ctr">
              <a:lnSpc>
                <a:spcPct val="100000"/>
              </a:lnSpc>
              <a:spcBef>
                <a:spcPts val="500"/>
              </a:spcBef>
              <a:spcAft>
                <a:spcPts val="0"/>
              </a:spcAft>
              <a:buClr>
                <a:schemeClr val="lt1"/>
              </a:buClr>
              <a:buSzPts val="1600"/>
              <a:buNone/>
              <a:defRPr sz="1600"/>
            </a:lvl4pPr>
            <a:lvl5pPr lvl="4" algn="ctr">
              <a:lnSpc>
                <a:spcPct val="10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12"/>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2"/>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
        <p:nvSpPr>
          <p:cNvPr id="22" name="Google Shape;22;p12"/>
          <p:cNvSpPr txBox="1"/>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sv-SE" sz="900" b="0" i="0" u="none" strike="noStrike" cap="none">
                <a:solidFill>
                  <a:srgbClr val="888888"/>
                </a:solidFill>
                <a:latin typeface="Lucida Sans"/>
                <a:ea typeface="Lucida Sans"/>
                <a:cs typeface="Lucida Sans"/>
                <a:sym typeface="Lucida Sans"/>
              </a:rPr>
              <a:t>2023-02-13</a:t>
            </a:r>
            <a:endParaRPr sz="900" b="0" i="0" u="none" strike="noStrike" cap="none">
              <a:solidFill>
                <a:srgbClr val="888888"/>
              </a:solidFill>
              <a:latin typeface="Lucida Sans"/>
              <a:ea typeface="Lucida Sans"/>
              <a:cs typeface="Lucida Sans"/>
              <a:sym typeface="Lucida Sans"/>
            </a:endParaRPr>
          </a:p>
        </p:txBody>
      </p:sp>
      <p:sp>
        <p:nvSpPr>
          <p:cNvPr id="23" name="Google Shape;23;p12"/>
          <p:cNvSpPr txBox="1"/>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sv-SE" sz="900" b="0" i="0" u="none" strike="noStrike" cap="none">
                <a:solidFill>
                  <a:srgbClr val="888888"/>
                </a:solidFill>
                <a:latin typeface="Lucida Sans"/>
                <a:ea typeface="Lucida Sans"/>
                <a:cs typeface="Lucida Sans"/>
                <a:sym typeface="Lucida Sans"/>
              </a:rPr>
              <a:t>‹#›</a:t>
            </a:fld>
            <a:endParaRPr sz="900" b="0" i="0" u="none" strike="noStrike" cap="none">
              <a:solidFill>
                <a:srgbClr val="888888"/>
              </a:solidFill>
              <a:latin typeface="Lucida Sans"/>
              <a:ea typeface="Lucida Sans"/>
              <a:cs typeface="Lucida Sans"/>
              <a:sym typeface="Lucida Sans"/>
            </a:endParaRPr>
          </a:p>
        </p:txBody>
      </p:sp>
      <p:pic>
        <p:nvPicPr>
          <p:cNvPr id="24" name="Google Shape;24;p12"/>
          <p:cNvPicPr preferRelativeResize="0"/>
          <p:nvPr/>
        </p:nvPicPr>
        <p:blipFill rotWithShape="1">
          <a:blip r:embed="rId2">
            <a:alphaModFix/>
          </a:blip>
          <a:srcRect/>
          <a:stretch/>
        </p:blipFill>
        <p:spPr>
          <a:xfrm>
            <a:off x="4476981" y="5936488"/>
            <a:ext cx="7745817" cy="921511"/>
          </a:xfrm>
          <a:prstGeom prst="rect">
            <a:avLst/>
          </a:prstGeom>
          <a:noFill/>
          <a:ln>
            <a:noFill/>
          </a:ln>
        </p:spPr>
      </p:pic>
      <p:sp>
        <p:nvSpPr>
          <p:cNvPr id="25" name="Google Shape;25;p12"/>
          <p:cNvSpPr/>
          <p:nvPr/>
        </p:nvSpPr>
        <p:spPr>
          <a:xfrm>
            <a:off x="0" y="5932714"/>
            <a:ext cx="6634480" cy="92528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26" name="Google Shape;26;p12"/>
          <p:cNvPicPr preferRelativeResize="0"/>
          <p:nvPr/>
        </p:nvPicPr>
        <p:blipFill rotWithShape="1">
          <a:blip r:embed="rId3">
            <a:alphaModFix/>
          </a:blip>
          <a:srcRect/>
          <a:stretch/>
        </p:blipFill>
        <p:spPr>
          <a:xfrm>
            <a:off x="620485" y="6001204"/>
            <a:ext cx="5475515" cy="78830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1_Content with Caption">
  <p:cSld name="1_Content with Caption">
    <p:bg>
      <p:bgPr>
        <a:solidFill>
          <a:schemeClr val="accent1"/>
        </a:solidFill>
        <a:effectLst/>
      </p:bgPr>
    </p:bg>
    <p:spTree>
      <p:nvGrpSpPr>
        <p:cNvPr id="1" name="Shape 71"/>
        <p:cNvGrpSpPr/>
        <p:nvPr/>
      </p:nvGrpSpPr>
      <p:grpSpPr>
        <a:xfrm>
          <a:off x="0" y="0"/>
          <a:ext cx="0" cy="0"/>
          <a:chOff x="0" y="0"/>
          <a:chExt cx="0" cy="0"/>
        </a:xfrm>
      </p:grpSpPr>
      <p:sp>
        <p:nvSpPr>
          <p:cNvPr id="72" name="Google Shape;72;p21"/>
          <p:cNvSpPr txBox="1">
            <a:spLocks noGrp="1"/>
          </p:cNvSpPr>
          <p:nvPr>
            <p:ph type="title"/>
          </p:nvPr>
        </p:nvSpPr>
        <p:spPr>
          <a:xfrm>
            <a:off x="819038" y="798286"/>
            <a:ext cx="10531134" cy="980084"/>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accent3"/>
              </a:buClr>
              <a:buSzPts val="3300"/>
              <a:buFont typeface="Lucida Sans"/>
              <a:buNone/>
              <a:defRPr sz="33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21"/>
          <p:cNvSpPr txBox="1">
            <a:spLocks noGrp="1"/>
          </p:cNvSpPr>
          <p:nvPr>
            <p:ph type="body" idx="1"/>
          </p:nvPr>
        </p:nvSpPr>
        <p:spPr>
          <a:xfrm>
            <a:off x="838200" y="2013857"/>
            <a:ext cx="6096459" cy="4045855"/>
          </a:xfrm>
          <a:prstGeom prst="rect">
            <a:avLst/>
          </a:prstGeom>
          <a:noFill/>
          <a:ln>
            <a:noFill/>
          </a:ln>
        </p:spPr>
        <p:txBody>
          <a:bodyPr spcFirstLastPara="1" wrap="square" lIns="0" tIns="0" rIns="0" bIns="0" anchor="t" anchorCtr="0">
            <a:normAutofit/>
          </a:bodyPr>
          <a:lstStyle>
            <a:lvl1pPr marL="457200" lvl="0" indent="-317500" algn="l">
              <a:lnSpc>
                <a:spcPct val="100000"/>
              </a:lnSpc>
              <a:spcBef>
                <a:spcPts val="1000"/>
              </a:spcBef>
              <a:spcAft>
                <a:spcPts val="0"/>
              </a:spcAft>
              <a:buClr>
                <a:schemeClr val="lt1"/>
              </a:buClr>
              <a:buSzPts val="1400"/>
              <a:buChar char="•"/>
              <a:defRPr sz="1400">
                <a:solidFill>
                  <a:schemeClr val="lt1"/>
                </a:solidFill>
              </a:defRPr>
            </a:lvl1pPr>
            <a:lvl2pPr marL="914400" lvl="1" indent="-317500" algn="l">
              <a:lnSpc>
                <a:spcPct val="100000"/>
              </a:lnSpc>
              <a:spcBef>
                <a:spcPts val="500"/>
              </a:spcBef>
              <a:spcAft>
                <a:spcPts val="0"/>
              </a:spcAft>
              <a:buClr>
                <a:schemeClr val="lt1"/>
              </a:buClr>
              <a:buSzPts val="1400"/>
              <a:buChar char="•"/>
              <a:defRPr sz="1400">
                <a:solidFill>
                  <a:schemeClr val="lt1"/>
                </a:solidFill>
              </a:defRPr>
            </a:lvl2pPr>
            <a:lvl3pPr marL="1371600" lvl="2" indent="-317500" algn="l">
              <a:lnSpc>
                <a:spcPct val="100000"/>
              </a:lnSpc>
              <a:spcBef>
                <a:spcPts val="500"/>
              </a:spcBef>
              <a:spcAft>
                <a:spcPts val="0"/>
              </a:spcAft>
              <a:buClr>
                <a:schemeClr val="lt1"/>
              </a:buClr>
              <a:buSzPts val="1400"/>
              <a:buChar char="•"/>
              <a:defRPr sz="1400">
                <a:solidFill>
                  <a:schemeClr val="lt1"/>
                </a:solidFill>
              </a:defRPr>
            </a:lvl3pPr>
            <a:lvl4pPr marL="1828800" lvl="3" indent="-317500" algn="l">
              <a:lnSpc>
                <a:spcPct val="100000"/>
              </a:lnSpc>
              <a:spcBef>
                <a:spcPts val="500"/>
              </a:spcBef>
              <a:spcAft>
                <a:spcPts val="0"/>
              </a:spcAft>
              <a:buClr>
                <a:schemeClr val="lt1"/>
              </a:buClr>
              <a:buSzPts val="1400"/>
              <a:buChar char="•"/>
              <a:defRPr sz="1400">
                <a:solidFill>
                  <a:schemeClr val="lt1"/>
                </a:solidFill>
              </a:defRPr>
            </a:lvl4pPr>
            <a:lvl5pPr marL="2286000" lvl="4" indent="-317500" algn="l">
              <a:lnSpc>
                <a:spcPct val="100000"/>
              </a:lnSpc>
              <a:spcBef>
                <a:spcPts val="500"/>
              </a:spcBef>
              <a:spcAft>
                <a:spcPts val="0"/>
              </a:spcAft>
              <a:buClr>
                <a:schemeClr val="lt1"/>
              </a:buClr>
              <a:buSzPts val="1400"/>
              <a:buChar char="•"/>
              <a:defRPr sz="1400">
                <a:solidFill>
                  <a:schemeClr val="lt1"/>
                </a:solidFill>
              </a:defRPr>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4" name="Google Shape;74;p21"/>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1"/>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1"/>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
        <p:nvSpPr>
          <p:cNvPr id="77" name="Google Shape;77;p21"/>
          <p:cNvSpPr>
            <a:spLocks noGrp="1"/>
          </p:cNvSpPr>
          <p:nvPr>
            <p:ph type="pic" idx="2"/>
          </p:nvPr>
        </p:nvSpPr>
        <p:spPr>
          <a:xfrm>
            <a:off x="7342053" y="2051595"/>
            <a:ext cx="4008120" cy="400811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3_Picture with Caption" type="picTx">
  <p:cSld name="PICTURE_WITH_CAPTION_TEXT">
    <p:bg>
      <p:bgPr>
        <a:solidFill>
          <a:schemeClr val="accent1"/>
        </a:solidFill>
        <a:effectLst/>
      </p:bgPr>
    </p:bg>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a:off x="839788" y="812800"/>
            <a:ext cx="4457926" cy="95794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accent3"/>
              </a:buClr>
              <a:buSzPts val="3300"/>
              <a:buFont typeface="Lucida Sans"/>
              <a:buNone/>
              <a:defRPr sz="33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2"/>
          <p:cNvSpPr>
            <a:spLocks noGrp="1"/>
          </p:cNvSpPr>
          <p:nvPr>
            <p:ph type="pic" idx="2"/>
          </p:nvPr>
        </p:nvSpPr>
        <p:spPr>
          <a:xfrm>
            <a:off x="6096000" y="1"/>
            <a:ext cx="6096000" cy="6858000"/>
          </a:xfrm>
          <a:prstGeom prst="rect">
            <a:avLst/>
          </a:prstGeom>
          <a:noFill/>
          <a:ln>
            <a:noFill/>
          </a:ln>
        </p:spPr>
      </p:sp>
      <p:sp>
        <p:nvSpPr>
          <p:cNvPr id="81" name="Google Shape;81;p22"/>
          <p:cNvSpPr txBox="1">
            <a:spLocks noGrp="1"/>
          </p:cNvSpPr>
          <p:nvPr>
            <p:ph type="body" idx="1"/>
          </p:nvPr>
        </p:nvSpPr>
        <p:spPr>
          <a:xfrm>
            <a:off x="839788" y="2013857"/>
            <a:ext cx="4457926" cy="3855131"/>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000"/>
              </a:spcBef>
              <a:spcAft>
                <a:spcPts val="0"/>
              </a:spcAft>
              <a:buClr>
                <a:schemeClr val="lt1"/>
              </a:buClr>
              <a:buSzPts val="1600"/>
              <a:buNone/>
              <a:defRPr sz="1600">
                <a:solidFill>
                  <a:schemeClr val="lt1"/>
                </a:solidFill>
              </a:defRPr>
            </a:lvl1pPr>
            <a:lvl2pPr marL="914400" lvl="1" indent="-228600" algn="l">
              <a:lnSpc>
                <a:spcPct val="100000"/>
              </a:lnSpc>
              <a:spcBef>
                <a:spcPts val="500"/>
              </a:spcBef>
              <a:spcAft>
                <a:spcPts val="0"/>
              </a:spcAft>
              <a:buClr>
                <a:schemeClr val="lt1"/>
              </a:buClr>
              <a:buSzPts val="1400"/>
              <a:buNone/>
              <a:defRPr sz="1400"/>
            </a:lvl2pPr>
            <a:lvl3pPr marL="1371600" lvl="2" indent="-228600" algn="l">
              <a:lnSpc>
                <a:spcPct val="100000"/>
              </a:lnSpc>
              <a:spcBef>
                <a:spcPts val="500"/>
              </a:spcBef>
              <a:spcAft>
                <a:spcPts val="0"/>
              </a:spcAft>
              <a:buClr>
                <a:schemeClr val="lt1"/>
              </a:buClr>
              <a:buSzPts val="1200"/>
              <a:buNone/>
              <a:defRPr sz="1200"/>
            </a:lvl3pPr>
            <a:lvl4pPr marL="1828800" lvl="3" indent="-228600" algn="l">
              <a:lnSpc>
                <a:spcPct val="100000"/>
              </a:lnSpc>
              <a:spcBef>
                <a:spcPts val="500"/>
              </a:spcBef>
              <a:spcAft>
                <a:spcPts val="0"/>
              </a:spcAft>
              <a:buClr>
                <a:schemeClr val="lt1"/>
              </a:buClr>
              <a:buSzPts val="1000"/>
              <a:buNone/>
              <a:defRPr sz="1000"/>
            </a:lvl4pPr>
            <a:lvl5pPr marL="2286000" lvl="4" indent="-228600" algn="l">
              <a:lnSpc>
                <a:spcPct val="10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1_Picture with Caption">
  <p:cSld name="1_Picture with Caption">
    <p:spTree>
      <p:nvGrpSpPr>
        <p:cNvPr id="1" name="Shape 82"/>
        <p:cNvGrpSpPr/>
        <p:nvPr/>
      </p:nvGrpSpPr>
      <p:grpSpPr>
        <a:xfrm>
          <a:off x="0" y="0"/>
          <a:ext cx="0" cy="0"/>
          <a:chOff x="0" y="0"/>
          <a:chExt cx="0" cy="0"/>
        </a:xfrm>
      </p:grpSpPr>
      <p:sp>
        <p:nvSpPr>
          <p:cNvPr id="83" name="Google Shape;83;p23"/>
          <p:cNvSpPr txBox="1">
            <a:spLocks noGrp="1"/>
          </p:cNvSpPr>
          <p:nvPr>
            <p:ph type="title"/>
          </p:nvPr>
        </p:nvSpPr>
        <p:spPr>
          <a:xfrm>
            <a:off x="6892240" y="812800"/>
            <a:ext cx="4457926" cy="95794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accent3"/>
              </a:buClr>
              <a:buSzPts val="3300"/>
              <a:buFont typeface="Lucida Sans"/>
              <a:buNone/>
              <a:defRPr sz="33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3"/>
          <p:cNvSpPr>
            <a:spLocks noGrp="1"/>
          </p:cNvSpPr>
          <p:nvPr>
            <p:ph type="pic" idx="2"/>
          </p:nvPr>
        </p:nvSpPr>
        <p:spPr>
          <a:xfrm>
            <a:off x="0" y="0"/>
            <a:ext cx="6096000" cy="6858000"/>
          </a:xfrm>
          <a:prstGeom prst="rect">
            <a:avLst/>
          </a:prstGeom>
          <a:noFill/>
          <a:ln>
            <a:noFill/>
          </a:ln>
        </p:spPr>
      </p:sp>
      <p:sp>
        <p:nvSpPr>
          <p:cNvPr id="85" name="Google Shape;85;p23"/>
          <p:cNvSpPr txBox="1">
            <a:spLocks noGrp="1"/>
          </p:cNvSpPr>
          <p:nvPr>
            <p:ph type="body" idx="1"/>
          </p:nvPr>
        </p:nvSpPr>
        <p:spPr>
          <a:xfrm>
            <a:off x="6892240" y="2013857"/>
            <a:ext cx="4457926" cy="3855131"/>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000"/>
              </a:spcBef>
              <a:spcAft>
                <a:spcPts val="0"/>
              </a:spcAft>
              <a:buClr>
                <a:schemeClr val="lt1"/>
              </a:buClr>
              <a:buSzPts val="1600"/>
              <a:buNone/>
              <a:defRPr sz="1600"/>
            </a:lvl1pPr>
            <a:lvl2pPr marL="914400" lvl="1" indent="-228600" algn="l">
              <a:lnSpc>
                <a:spcPct val="100000"/>
              </a:lnSpc>
              <a:spcBef>
                <a:spcPts val="500"/>
              </a:spcBef>
              <a:spcAft>
                <a:spcPts val="0"/>
              </a:spcAft>
              <a:buClr>
                <a:schemeClr val="lt1"/>
              </a:buClr>
              <a:buSzPts val="1400"/>
              <a:buNone/>
              <a:defRPr sz="1400"/>
            </a:lvl2pPr>
            <a:lvl3pPr marL="1371600" lvl="2" indent="-228600" algn="l">
              <a:lnSpc>
                <a:spcPct val="100000"/>
              </a:lnSpc>
              <a:spcBef>
                <a:spcPts val="500"/>
              </a:spcBef>
              <a:spcAft>
                <a:spcPts val="0"/>
              </a:spcAft>
              <a:buClr>
                <a:schemeClr val="lt1"/>
              </a:buClr>
              <a:buSzPts val="1200"/>
              <a:buNone/>
              <a:defRPr sz="1200"/>
            </a:lvl3pPr>
            <a:lvl4pPr marL="1828800" lvl="3" indent="-228600" algn="l">
              <a:lnSpc>
                <a:spcPct val="100000"/>
              </a:lnSpc>
              <a:spcBef>
                <a:spcPts val="500"/>
              </a:spcBef>
              <a:spcAft>
                <a:spcPts val="0"/>
              </a:spcAft>
              <a:buClr>
                <a:schemeClr val="lt1"/>
              </a:buClr>
              <a:buSzPts val="1000"/>
              <a:buNone/>
              <a:defRPr sz="1000"/>
            </a:lvl4pPr>
            <a:lvl5pPr marL="2286000" lvl="4" indent="-228600" algn="l">
              <a:lnSpc>
                <a:spcPct val="10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3"/>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3"/>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3"/>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2"/>
        <p:cNvGrpSpPr/>
        <p:nvPr/>
      </p:nvGrpSpPr>
      <p:grpSpPr>
        <a:xfrm>
          <a:off x="0" y="0"/>
          <a:ext cx="0" cy="0"/>
          <a:chOff x="0" y="0"/>
          <a:chExt cx="0" cy="0"/>
        </a:xfrm>
      </p:grpSpPr>
      <p:sp>
        <p:nvSpPr>
          <p:cNvPr id="33" name="Google Shape;33;p14"/>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4"/>
          <p:cNvSpPr txBox="1">
            <a:spLocks noGrp="1"/>
          </p:cNvSpPr>
          <p:nvPr>
            <p:ph type="body" idx="1"/>
          </p:nvPr>
        </p:nvSpPr>
        <p:spPr>
          <a:xfrm>
            <a:off x="838200" y="2013857"/>
            <a:ext cx="5181600" cy="4012293"/>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lt1"/>
              </a:buClr>
              <a:buSzPts val="1800"/>
              <a:buChar char="•"/>
              <a:defRPr/>
            </a:lvl1pPr>
            <a:lvl2pPr marL="914400" lvl="1" indent="-342900" algn="l">
              <a:lnSpc>
                <a:spcPct val="100000"/>
              </a:lnSpc>
              <a:spcBef>
                <a:spcPts val="500"/>
              </a:spcBef>
              <a:spcAft>
                <a:spcPts val="0"/>
              </a:spcAft>
              <a:buClr>
                <a:schemeClr val="lt1"/>
              </a:buClr>
              <a:buSzPts val="1800"/>
              <a:buChar char="•"/>
              <a:defRPr/>
            </a:lvl2pPr>
            <a:lvl3pPr marL="1371600" lvl="2" indent="-342900" algn="l">
              <a:lnSpc>
                <a:spcPct val="100000"/>
              </a:lnSpc>
              <a:spcBef>
                <a:spcPts val="500"/>
              </a:spcBef>
              <a:spcAft>
                <a:spcPts val="0"/>
              </a:spcAft>
              <a:buClr>
                <a:schemeClr val="lt1"/>
              </a:buClr>
              <a:buSzPts val="1800"/>
              <a:buChar char="•"/>
              <a:defRPr/>
            </a:lvl3pPr>
            <a:lvl4pPr marL="1828800" lvl="3" indent="-342900" algn="l">
              <a:lnSpc>
                <a:spcPct val="100000"/>
              </a:lnSpc>
              <a:spcBef>
                <a:spcPts val="500"/>
              </a:spcBef>
              <a:spcAft>
                <a:spcPts val="0"/>
              </a:spcAft>
              <a:buClr>
                <a:schemeClr val="lt1"/>
              </a:buClr>
              <a:buSzPts val="1800"/>
              <a:buChar char="•"/>
              <a:defRPr/>
            </a:lvl4pPr>
            <a:lvl5pPr marL="2286000" lvl="4" indent="-342900" algn="l">
              <a:lnSpc>
                <a:spcPct val="10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14"/>
          <p:cNvSpPr txBox="1">
            <a:spLocks noGrp="1"/>
          </p:cNvSpPr>
          <p:nvPr>
            <p:ph type="body" idx="2"/>
          </p:nvPr>
        </p:nvSpPr>
        <p:spPr>
          <a:xfrm>
            <a:off x="6172200" y="2013857"/>
            <a:ext cx="5181600" cy="4012293"/>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lt1"/>
              </a:buClr>
              <a:buSzPts val="1800"/>
              <a:buChar char="•"/>
              <a:defRPr/>
            </a:lvl1pPr>
            <a:lvl2pPr marL="914400" lvl="1" indent="-342900" algn="l">
              <a:lnSpc>
                <a:spcPct val="100000"/>
              </a:lnSpc>
              <a:spcBef>
                <a:spcPts val="500"/>
              </a:spcBef>
              <a:spcAft>
                <a:spcPts val="0"/>
              </a:spcAft>
              <a:buClr>
                <a:schemeClr val="lt1"/>
              </a:buClr>
              <a:buSzPts val="1800"/>
              <a:buChar char="•"/>
              <a:defRPr/>
            </a:lvl2pPr>
            <a:lvl3pPr marL="1371600" lvl="2" indent="-342900" algn="l">
              <a:lnSpc>
                <a:spcPct val="100000"/>
              </a:lnSpc>
              <a:spcBef>
                <a:spcPts val="500"/>
              </a:spcBef>
              <a:spcAft>
                <a:spcPts val="0"/>
              </a:spcAft>
              <a:buClr>
                <a:schemeClr val="lt1"/>
              </a:buClr>
              <a:buSzPts val="1800"/>
              <a:buChar char="•"/>
              <a:defRPr/>
            </a:lvl3pPr>
            <a:lvl4pPr marL="1828800" lvl="3" indent="-342900" algn="l">
              <a:lnSpc>
                <a:spcPct val="100000"/>
              </a:lnSpc>
              <a:spcBef>
                <a:spcPts val="500"/>
              </a:spcBef>
              <a:spcAft>
                <a:spcPts val="0"/>
              </a:spcAft>
              <a:buClr>
                <a:schemeClr val="lt1"/>
              </a:buClr>
              <a:buSzPts val="1800"/>
              <a:buChar char="•"/>
              <a:defRPr/>
            </a:lvl4pPr>
            <a:lvl5pPr marL="2286000" lvl="4" indent="-342900" algn="l">
              <a:lnSpc>
                <a:spcPct val="10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4"/>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4"/>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4"/>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bg>
      <p:bgPr>
        <a:solidFill>
          <a:schemeClr val="accent2"/>
        </a:solidFill>
        <a:effectLst/>
      </p:bgPr>
    </p:bg>
    <p:spTree>
      <p:nvGrpSpPr>
        <p:cNvPr id="1" name="Shape 39"/>
        <p:cNvGrpSpPr/>
        <p:nvPr/>
      </p:nvGrpSpPr>
      <p:grpSpPr>
        <a:xfrm>
          <a:off x="0" y="0"/>
          <a:ext cx="0" cy="0"/>
          <a:chOff x="0" y="0"/>
          <a:chExt cx="0" cy="0"/>
        </a:xfrm>
      </p:grpSpPr>
      <p:sp>
        <p:nvSpPr>
          <p:cNvPr id="40" name="Google Shape;40;p15"/>
          <p:cNvSpPr/>
          <p:nvPr/>
        </p:nvSpPr>
        <p:spPr>
          <a:xfrm>
            <a:off x="0" y="0"/>
            <a:ext cx="12192000" cy="6858000"/>
          </a:xfrm>
          <a:custGeom>
            <a:avLst/>
            <a:gdLst/>
            <a:ahLst/>
            <a:cxnLst/>
            <a:rect l="l" t="t" r="r" b="b"/>
            <a:pathLst>
              <a:path w="12192000" h="6858000" extrusionOk="0">
                <a:moveTo>
                  <a:pt x="12183036" y="6855010"/>
                </a:moveTo>
                <a:lnTo>
                  <a:pt x="12192000" y="6855010"/>
                </a:lnTo>
                <a:lnTo>
                  <a:pt x="12192000" y="6858000"/>
                </a:lnTo>
                <a:lnTo>
                  <a:pt x="12183036" y="6858000"/>
                </a:lnTo>
                <a:close/>
                <a:moveTo>
                  <a:pt x="12183036" y="0"/>
                </a:moveTo>
                <a:lnTo>
                  <a:pt x="12183748" y="0"/>
                </a:lnTo>
                <a:lnTo>
                  <a:pt x="12183036" y="1291"/>
                </a:lnTo>
                <a:close/>
                <a:moveTo>
                  <a:pt x="0" y="0"/>
                </a:moveTo>
                <a:lnTo>
                  <a:pt x="12183036" y="0"/>
                </a:lnTo>
                <a:lnTo>
                  <a:pt x="8400175" y="6858000"/>
                </a:lnTo>
                <a:lnTo>
                  <a:pt x="0" y="6858000"/>
                </a:lnTo>
                <a:close/>
              </a:path>
            </a:pathLst>
          </a:custGeom>
          <a:solidFill>
            <a:schemeClr val="accent1"/>
          </a:solidFill>
          <a:ln>
            <a:noFill/>
          </a:ln>
        </p:spPr>
        <p:txBody>
          <a:bodyPr spcFirstLastPara="1" wrap="square" lIns="251975" tIns="251975" rIns="251975" bIns="251975"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1" name="Google Shape;41;p15"/>
          <p:cNvSpPr>
            <a:spLocks noGrp="1"/>
          </p:cNvSpPr>
          <p:nvPr>
            <p:ph type="pic" idx="2"/>
          </p:nvPr>
        </p:nvSpPr>
        <p:spPr>
          <a:xfrm>
            <a:off x="0" y="0"/>
            <a:ext cx="12192000" cy="6858000"/>
          </a:xfrm>
          <a:prstGeom prst="rect">
            <a:avLst/>
          </a:prstGeom>
          <a:solidFill>
            <a:schemeClr val="accent3"/>
          </a:solidFill>
          <a:ln>
            <a:noFill/>
          </a:ln>
        </p:spPr>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2"/>
        <p:cNvGrpSpPr/>
        <p:nvPr/>
      </p:nvGrpSpPr>
      <p:grpSpPr>
        <a:xfrm>
          <a:off x="0" y="0"/>
          <a:ext cx="0" cy="0"/>
          <a:chOff x="0" y="0"/>
          <a:chExt cx="0" cy="0"/>
        </a:xfrm>
      </p:grpSpPr>
      <p:sp>
        <p:nvSpPr>
          <p:cNvPr id="43" name="Google Shape;43;p16"/>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6"/>
          <p:cNvSpPr txBox="1">
            <a:spLocks noGrp="1"/>
          </p:cNvSpPr>
          <p:nvPr>
            <p:ph type="body" idx="1"/>
          </p:nvPr>
        </p:nvSpPr>
        <p:spPr>
          <a:xfrm>
            <a:off x="838200" y="2013857"/>
            <a:ext cx="10515600" cy="4005940"/>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lt1"/>
              </a:buClr>
              <a:buSzPts val="1800"/>
              <a:buChar char="•"/>
              <a:defRPr/>
            </a:lvl1pPr>
            <a:lvl2pPr marL="914400" lvl="1" indent="-342900" algn="l">
              <a:lnSpc>
                <a:spcPct val="100000"/>
              </a:lnSpc>
              <a:spcBef>
                <a:spcPts val="500"/>
              </a:spcBef>
              <a:spcAft>
                <a:spcPts val="0"/>
              </a:spcAft>
              <a:buClr>
                <a:schemeClr val="lt1"/>
              </a:buClr>
              <a:buSzPts val="1800"/>
              <a:buChar char="•"/>
              <a:defRPr/>
            </a:lvl2pPr>
            <a:lvl3pPr marL="1371600" lvl="2" indent="-342900" algn="l">
              <a:lnSpc>
                <a:spcPct val="100000"/>
              </a:lnSpc>
              <a:spcBef>
                <a:spcPts val="500"/>
              </a:spcBef>
              <a:spcAft>
                <a:spcPts val="0"/>
              </a:spcAft>
              <a:buClr>
                <a:schemeClr val="lt1"/>
              </a:buClr>
              <a:buSzPts val="1800"/>
              <a:buChar char="•"/>
              <a:defRPr/>
            </a:lvl3pPr>
            <a:lvl4pPr marL="1828800" lvl="3" indent="-342900" algn="l">
              <a:lnSpc>
                <a:spcPct val="100000"/>
              </a:lnSpc>
              <a:spcBef>
                <a:spcPts val="500"/>
              </a:spcBef>
              <a:spcAft>
                <a:spcPts val="0"/>
              </a:spcAft>
              <a:buClr>
                <a:schemeClr val="lt1"/>
              </a:buClr>
              <a:buSzPts val="1800"/>
              <a:buChar char="•"/>
              <a:defRPr/>
            </a:lvl4pPr>
            <a:lvl5pPr marL="2286000" lvl="4" indent="-342900" algn="l">
              <a:lnSpc>
                <a:spcPct val="10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16"/>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6"/>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6"/>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spTree>
      <p:nvGrpSpPr>
        <p:cNvPr id="1" name="Shape 48"/>
        <p:cNvGrpSpPr/>
        <p:nvPr/>
      </p:nvGrpSpPr>
      <p:grpSpPr>
        <a:xfrm>
          <a:off x="0" y="0"/>
          <a:ext cx="0" cy="0"/>
          <a:chOff x="0" y="0"/>
          <a:chExt cx="0" cy="0"/>
        </a:xfrm>
      </p:grpSpPr>
      <p:sp>
        <p:nvSpPr>
          <p:cNvPr id="49" name="Google Shape;49;p17"/>
          <p:cNvSpPr>
            <a:spLocks noGrp="1"/>
          </p:cNvSpPr>
          <p:nvPr>
            <p:ph type="pic" idx="2"/>
          </p:nvPr>
        </p:nvSpPr>
        <p:spPr>
          <a:xfrm>
            <a:off x="3501957" y="0"/>
            <a:ext cx="8690043" cy="6858000"/>
          </a:xfrm>
          <a:prstGeom prst="rect">
            <a:avLst/>
          </a:prstGeom>
          <a:noFill/>
          <a:ln>
            <a:noFill/>
          </a:ln>
        </p:spPr>
      </p:sp>
      <p:sp>
        <p:nvSpPr>
          <p:cNvPr id="50" name="Google Shape;50;p17"/>
          <p:cNvSpPr txBox="1">
            <a:spLocks noGrp="1"/>
          </p:cNvSpPr>
          <p:nvPr>
            <p:ph type="body" idx="1"/>
          </p:nvPr>
        </p:nvSpPr>
        <p:spPr>
          <a:xfrm>
            <a:off x="4348026" y="3529010"/>
            <a:ext cx="6951345" cy="1500187"/>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000"/>
              </a:spcBef>
              <a:spcAft>
                <a:spcPts val="0"/>
              </a:spcAft>
              <a:buClr>
                <a:schemeClr val="accent3"/>
              </a:buClr>
              <a:buSzPts val="1800"/>
              <a:buNone/>
              <a:defRPr sz="1800">
                <a:solidFill>
                  <a:schemeClr val="accent3"/>
                </a:solidFill>
              </a:defRPr>
            </a:lvl1pPr>
            <a:lvl2pPr marL="914400" lvl="1" indent="-228600" algn="l">
              <a:lnSpc>
                <a:spcPct val="100000"/>
              </a:lnSpc>
              <a:spcBef>
                <a:spcPts val="500"/>
              </a:spcBef>
              <a:spcAft>
                <a:spcPts val="0"/>
              </a:spcAft>
              <a:buClr>
                <a:srgbClr val="888888"/>
              </a:buClr>
              <a:buSzPts val="2000"/>
              <a:buNone/>
              <a:defRPr sz="2000">
                <a:solidFill>
                  <a:srgbClr val="888888"/>
                </a:solidFill>
              </a:defRPr>
            </a:lvl2pPr>
            <a:lvl3pPr marL="1371600" lvl="2" indent="-228600" algn="l">
              <a:lnSpc>
                <a:spcPct val="100000"/>
              </a:lnSpc>
              <a:spcBef>
                <a:spcPts val="500"/>
              </a:spcBef>
              <a:spcAft>
                <a:spcPts val="0"/>
              </a:spcAft>
              <a:buClr>
                <a:srgbClr val="888888"/>
              </a:buClr>
              <a:buSzPts val="1800"/>
              <a:buNone/>
              <a:defRPr sz="1800">
                <a:solidFill>
                  <a:srgbClr val="888888"/>
                </a:solidFill>
              </a:defRPr>
            </a:lvl3pPr>
            <a:lvl4pPr marL="1828800" lvl="3" indent="-228600" algn="l">
              <a:lnSpc>
                <a:spcPct val="100000"/>
              </a:lnSpc>
              <a:spcBef>
                <a:spcPts val="500"/>
              </a:spcBef>
              <a:spcAft>
                <a:spcPts val="0"/>
              </a:spcAft>
              <a:buClr>
                <a:srgbClr val="888888"/>
              </a:buClr>
              <a:buSzPts val="1600"/>
              <a:buNone/>
              <a:defRPr sz="1600">
                <a:solidFill>
                  <a:srgbClr val="888888"/>
                </a:solidFill>
              </a:defRPr>
            </a:lvl4pPr>
            <a:lvl5pPr marL="2286000" lvl="4" indent="-228600" algn="l">
              <a:lnSpc>
                <a:spcPct val="10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1" name="Google Shape;51;p17"/>
          <p:cNvSpPr txBox="1">
            <a:spLocks noGrp="1"/>
          </p:cNvSpPr>
          <p:nvPr>
            <p:ph type="title"/>
          </p:nvPr>
        </p:nvSpPr>
        <p:spPr>
          <a:xfrm>
            <a:off x="4348026" y="2319336"/>
            <a:ext cx="6951345" cy="895351"/>
          </a:xfrm>
          <a:prstGeom prst="rect">
            <a:avLst/>
          </a:prstGeom>
          <a:noFill/>
          <a:ln>
            <a:noFill/>
          </a:ln>
        </p:spPr>
        <p:txBody>
          <a:bodyPr spcFirstLastPara="1" wrap="square" lIns="0" tIns="0" rIns="0" bIns="0" anchor="b" anchorCtr="0">
            <a:noAutofit/>
          </a:bodyPr>
          <a:lstStyle>
            <a:lvl1pPr lvl="0" algn="l">
              <a:lnSpc>
                <a:spcPct val="90000"/>
              </a:lnSpc>
              <a:spcBef>
                <a:spcPts val="0"/>
              </a:spcBef>
              <a:spcAft>
                <a:spcPts val="0"/>
              </a:spcAft>
              <a:buClr>
                <a:schemeClr val="accent3"/>
              </a:buClr>
              <a:buSzPts val="6600"/>
              <a:buFont typeface="Lucida Sans"/>
              <a:buNone/>
              <a:defRPr sz="66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52" name="Google Shape;52;p17"/>
          <p:cNvPicPr preferRelativeResize="0"/>
          <p:nvPr/>
        </p:nvPicPr>
        <p:blipFill rotWithShape="1">
          <a:blip r:embed="rId2">
            <a:alphaModFix/>
          </a:blip>
          <a:srcRect/>
          <a:stretch/>
        </p:blipFill>
        <p:spPr>
          <a:xfrm>
            <a:off x="0" y="0"/>
            <a:ext cx="3501957" cy="6858000"/>
          </a:xfrm>
          <a:prstGeom prst="rect">
            <a:avLst/>
          </a:prstGeom>
          <a:noFill/>
          <a:ln>
            <a:noFill/>
          </a:ln>
        </p:spPr>
      </p:pic>
      <p:sp>
        <p:nvSpPr>
          <p:cNvPr id="53" name="Google Shape;53;p17"/>
          <p:cNvSpPr txBox="1"/>
          <p:nvPr/>
        </p:nvSpPr>
        <p:spPr>
          <a:xfrm>
            <a:off x="12530295" y="422031"/>
            <a:ext cx="1989573" cy="138499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400" b="0" i="0" u="none" strike="noStrike" cap="none">
                <a:solidFill>
                  <a:schemeClr val="dk1"/>
                </a:solidFill>
                <a:latin typeface="Arial"/>
                <a:ea typeface="Arial"/>
                <a:cs typeface="Arial"/>
                <a:sym typeface="Arial"/>
              </a:rPr>
              <a:t>Använd denna bild som den är eller lägg in en bild i bakgrunden (klicka på bildikonen i mitten). </a:t>
            </a:r>
            <a:endParaRPr/>
          </a:p>
          <a:p>
            <a:pPr marL="0" marR="0" lvl="0" indent="0" algn="l" rtl="0">
              <a:spcBef>
                <a:spcPts val="0"/>
              </a:spcBef>
              <a:spcAft>
                <a:spcPts val="0"/>
              </a:spcAft>
              <a:buNone/>
            </a:pPr>
            <a:endParaRPr sz="1400">
              <a:solidFill>
                <a:schemeClr val="dk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1_Section Header">
  <p:cSld name="1_Section Header">
    <p:spTree>
      <p:nvGrpSpPr>
        <p:cNvPr id="1" name="Shape 54"/>
        <p:cNvGrpSpPr/>
        <p:nvPr/>
      </p:nvGrpSpPr>
      <p:grpSpPr>
        <a:xfrm>
          <a:off x="0" y="0"/>
          <a:ext cx="0" cy="0"/>
          <a:chOff x="0" y="0"/>
          <a:chExt cx="0" cy="0"/>
        </a:xfrm>
      </p:grpSpPr>
      <p:sp>
        <p:nvSpPr>
          <p:cNvPr id="55" name="Google Shape;55;p18"/>
          <p:cNvSpPr txBox="1">
            <a:spLocks noGrp="1"/>
          </p:cNvSpPr>
          <p:nvPr>
            <p:ph type="title"/>
          </p:nvPr>
        </p:nvSpPr>
        <p:spPr>
          <a:xfrm>
            <a:off x="831850" y="812801"/>
            <a:ext cx="8936264" cy="2401886"/>
          </a:xfrm>
          <a:prstGeom prst="rect">
            <a:avLst/>
          </a:prstGeom>
          <a:noFill/>
          <a:ln>
            <a:noFill/>
          </a:ln>
        </p:spPr>
        <p:txBody>
          <a:bodyPr spcFirstLastPara="1" wrap="square" lIns="0" tIns="0" rIns="0" bIns="0" anchor="b" anchorCtr="0">
            <a:noAutofit/>
          </a:bodyPr>
          <a:lstStyle>
            <a:lvl1pPr lvl="0" algn="l">
              <a:lnSpc>
                <a:spcPct val="90000"/>
              </a:lnSpc>
              <a:spcBef>
                <a:spcPts val="0"/>
              </a:spcBef>
              <a:spcAft>
                <a:spcPts val="0"/>
              </a:spcAft>
              <a:buClr>
                <a:schemeClr val="accent3"/>
              </a:buClr>
              <a:buSzPts val="6600"/>
              <a:buFont typeface="Lucida Sans"/>
              <a:buNone/>
              <a:defRPr sz="66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8"/>
          <p:cNvSpPr txBox="1">
            <a:spLocks noGrp="1"/>
          </p:cNvSpPr>
          <p:nvPr>
            <p:ph type="body" idx="1"/>
          </p:nvPr>
        </p:nvSpPr>
        <p:spPr>
          <a:xfrm>
            <a:off x="831850" y="3431042"/>
            <a:ext cx="8936264" cy="1500187"/>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000"/>
              </a:spcBef>
              <a:spcAft>
                <a:spcPts val="0"/>
              </a:spcAft>
              <a:buClr>
                <a:schemeClr val="accent3"/>
              </a:buClr>
              <a:buSzPts val="2400"/>
              <a:buNone/>
              <a:defRPr sz="2400">
                <a:solidFill>
                  <a:schemeClr val="accent3"/>
                </a:solidFill>
              </a:defRPr>
            </a:lvl1pPr>
            <a:lvl2pPr marL="914400" lvl="1" indent="-228600" algn="l">
              <a:lnSpc>
                <a:spcPct val="100000"/>
              </a:lnSpc>
              <a:spcBef>
                <a:spcPts val="500"/>
              </a:spcBef>
              <a:spcAft>
                <a:spcPts val="0"/>
              </a:spcAft>
              <a:buClr>
                <a:srgbClr val="888888"/>
              </a:buClr>
              <a:buSzPts val="2000"/>
              <a:buNone/>
              <a:defRPr sz="2000">
                <a:solidFill>
                  <a:srgbClr val="888888"/>
                </a:solidFill>
              </a:defRPr>
            </a:lvl2pPr>
            <a:lvl3pPr marL="1371600" lvl="2" indent="-228600" algn="l">
              <a:lnSpc>
                <a:spcPct val="100000"/>
              </a:lnSpc>
              <a:spcBef>
                <a:spcPts val="500"/>
              </a:spcBef>
              <a:spcAft>
                <a:spcPts val="0"/>
              </a:spcAft>
              <a:buClr>
                <a:srgbClr val="888888"/>
              </a:buClr>
              <a:buSzPts val="1800"/>
              <a:buNone/>
              <a:defRPr sz="1800">
                <a:solidFill>
                  <a:srgbClr val="888888"/>
                </a:solidFill>
              </a:defRPr>
            </a:lvl3pPr>
            <a:lvl4pPr marL="1828800" lvl="3" indent="-228600" algn="l">
              <a:lnSpc>
                <a:spcPct val="100000"/>
              </a:lnSpc>
              <a:spcBef>
                <a:spcPts val="500"/>
              </a:spcBef>
              <a:spcAft>
                <a:spcPts val="0"/>
              </a:spcAft>
              <a:buClr>
                <a:srgbClr val="888888"/>
              </a:buClr>
              <a:buSzPts val="1600"/>
              <a:buNone/>
              <a:defRPr sz="1600">
                <a:solidFill>
                  <a:srgbClr val="888888"/>
                </a:solidFill>
              </a:defRPr>
            </a:lvl4pPr>
            <a:lvl5pPr marL="2286000" lvl="4" indent="-228600" algn="l">
              <a:lnSpc>
                <a:spcPct val="10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pic>
        <p:nvPicPr>
          <p:cNvPr id="57" name="Google Shape;57;p18"/>
          <p:cNvPicPr preferRelativeResize="0"/>
          <p:nvPr/>
        </p:nvPicPr>
        <p:blipFill rotWithShape="1">
          <a:blip r:embed="rId2">
            <a:alphaModFix/>
          </a:blip>
          <a:srcRect/>
          <a:stretch/>
        </p:blipFill>
        <p:spPr>
          <a:xfrm>
            <a:off x="0" y="5394960"/>
            <a:ext cx="12192000" cy="146304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839788" y="768719"/>
            <a:ext cx="10515600" cy="1005736"/>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839788" y="2009942"/>
            <a:ext cx="5157787" cy="353696"/>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1000"/>
              </a:spcBef>
              <a:spcAft>
                <a:spcPts val="0"/>
              </a:spcAft>
              <a:buClr>
                <a:schemeClr val="lt1"/>
              </a:buClr>
              <a:buSzPts val="1800"/>
              <a:buNone/>
              <a:defRPr sz="1800" b="1"/>
            </a:lvl1pPr>
            <a:lvl2pPr marL="914400" lvl="1" indent="-228600" algn="l">
              <a:lnSpc>
                <a:spcPct val="100000"/>
              </a:lnSpc>
              <a:spcBef>
                <a:spcPts val="500"/>
              </a:spcBef>
              <a:spcAft>
                <a:spcPts val="0"/>
              </a:spcAft>
              <a:buClr>
                <a:schemeClr val="lt1"/>
              </a:buClr>
              <a:buSzPts val="2000"/>
              <a:buNone/>
              <a:defRPr sz="2000" b="1"/>
            </a:lvl2pPr>
            <a:lvl3pPr marL="1371600" lvl="2" indent="-228600" algn="l">
              <a:lnSpc>
                <a:spcPct val="100000"/>
              </a:lnSpc>
              <a:spcBef>
                <a:spcPts val="500"/>
              </a:spcBef>
              <a:spcAft>
                <a:spcPts val="0"/>
              </a:spcAft>
              <a:buClr>
                <a:schemeClr val="lt1"/>
              </a:buClr>
              <a:buSzPts val="1800"/>
              <a:buNone/>
              <a:defRPr sz="1800" b="1"/>
            </a:lvl3pPr>
            <a:lvl4pPr marL="1828800" lvl="3" indent="-228600" algn="l">
              <a:lnSpc>
                <a:spcPct val="100000"/>
              </a:lnSpc>
              <a:spcBef>
                <a:spcPts val="500"/>
              </a:spcBef>
              <a:spcAft>
                <a:spcPts val="0"/>
              </a:spcAft>
              <a:buClr>
                <a:schemeClr val="lt1"/>
              </a:buClr>
              <a:buSzPts val="1600"/>
              <a:buNone/>
              <a:defRPr sz="1600" b="1"/>
            </a:lvl4pPr>
            <a:lvl5pPr marL="2286000" lvl="4" indent="-228600" algn="l">
              <a:lnSpc>
                <a:spcPct val="10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1" name="Google Shape;61;p19"/>
          <p:cNvSpPr txBox="1">
            <a:spLocks noGrp="1"/>
          </p:cNvSpPr>
          <p:nvPr>
            <p:ph type="body" idx="2"/>
          </p:nvPr>
        </p:nvSpPr>
        <p:spPr>
          <a:xfrm>
            <a:off x="839788" y="2599125"/>
            <a:ext cx="5157787" cy="343073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lt1"/>
              </a:buClr>
              <a:buSzPts val="1800"/>
              <a:buChar char="•"/>
              <a:defRPr/>
            </a:lvl1pPr>
            <a:lvl2pPr marL="914400" lvl="1" indent="-342900" algn="l">
              <a:lnSpc>
                <a:spcPct val="100000"/>
              </a:lnSpc>
              <a:spcBef>
                <a:spcPts val="500"/>
              </a:spcBef>
              <a:spcAft>
                <a:spcPts val="0"/>
              </a:spcAft>
              <a:buClr>
                <a:schemeClr val="lt1"/>
              </a:buClr>
              <a:buSzPts val="1800"/>
              <a:buChar char="•"/>
              <a:defRPr/>
            </a:lvl2pPr>
            <a:lvl3pPr marL="1371600" lvl="2" indent="-342900" algn="l">
              <a:lnSpc>
                <a:spcPct val="100000"/>
              </a:lnSpc>
              <a:spcBef>
                <a:spcPts val="500"/>
              </a:spcBef>
              <a:spcAft>
                <a:spcPts val="0"/>
              </a:spcAft>
              <a:buClr>
                <a:schemeClr val="lt1"/>
              </a:buClr>
              <a:buSzPts val="1800"/>
              <a:buChar char="•"/>
              <a:defRPr/>
            </a:lvl3pPr>
            <a:lvl4pPr marL="1828800" lvl="3" indent="-342900" algn="l">
              <a:lnSpc>
                <a:spcPct val="100000"/>
              </a:lnSpc>
              <a:spcBef>
                <a:spcPts val="500"/>
              </a:spcBef>
              <a:spcAft>
                <a:spcPts val="0"/>
              </a:spcAft>
              <a:buClr>
                <a:schemeClr val="lt1"/>
              </a:buClr>
              <a:buSzPts val="1800"/>
              <a:buChar char="•"/>
              <a:defRPr/>
            </a:lvl4pPr>
            <a:lvl5pPr marL="2286000" lvl="4" indent="-342900" algn="l">
              <a:lnSpc>
                <a:spcPct val="10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19"/>
          <p:cNvSpPr txBox="1">
            <a:spLocks noGrp="1"/>
          </p:cNvSpPr>
          <p:nvPr>
            <p:ph type="body" idx="3"/>
          </p:nvPr>
        </p:nvSpPr>
        <p:spPr>
          <a:xfrm>
            <a:off x="6172200" y="2009942"/>
            <a:ext cx="5183188" cy="353696"/>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1000"/>
              </a:spcBef>
              <a:spcAft>
                <a:spcPts val="0"/>
              </a:spcAft>
              <a:buClr>
                <a:schemeClr val="lt1"/>
              </a:buClr>
              <a:buSzPts val="1800"/>
              <a:buNone/>
              <a:defRPr sz="1800" b="1"/>
            </a:lvl1pPr>
            <a:lvl2pPr marL="914400" lvl="1" indent="-228600" algn="l">
              <a:lnSpc>
                <a:spcPct val="100000"/>
              </a:lnSpc>
              <a:spcBef>
                <a:spcPts val="500"/>
              </a:spcBef>
              <a:spcAft>
                <a:spcPts val="0"/>
              </a:spcAft>
              <a:buClr>
                <a:schemeClr val="lt1"/>
              </a:buClr>
              <a:buSzPts val="2000"/>
              <a:buNone/>
              <a:defRPr sz="2000" b="1"/>
            </a:lvl2pPr>
            <a:lvl3pPr marL="1371600" lvl="2" indent="-228600" algn="l">
              <a:lnSpc>
                <a:spcPct val="100000"/>
              </a:lnSpc>
              <a:spcBef>
                <a:spcPts val="500"/>
              </a:spcBef>
              <a:spcAft>
                <a:spcPts val="0"/>
              </a:spcAft>
              <a:buClr>
                <a:schemeClr val="lt1"/>
              </a:buClr>
              <a:buSzPts val="1800"/>
              <a:buNone/>
              <a:defRPr sz="1800" b="1"/>
            </a:lvl3pPr>
            <a:lvl4pPr marL="1828800" lvl="3" indent="-228600" algn="l">
              <a:lnSpc>
                <a:spcPct val="100000"/>
              </a:lnSpc>
              <a:spcBef>
                <a:spcPts val="500"/>
              </a:spcBef>
              <a:spcAft>
                <a:spcPts val="0"/>
              </a:spcAft>
              <a:buClr>
                <a:schemeClr val="lt1"/>
              </a:buClr>
              <a:buSzPts val="1600"/>
              <a:buNone/>
              <a:defRPr sz="1600" b="1"/>
            </a:lvl4pPr>
            <a:lvl5pPr marL="2286000" lvl="4" indent="-228600" algn="l">
              <a:lnSpc>
                <a:spcPct val="10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3" name="Google Shape;63;p19"/>
          <p:cNvSpPr txBox="1">
            <a:spLocks noGrp="1"/>
          </p:cNvSpPr>
          <p:nvPr>
            <p:ph type="body" idx="4"/>
          </p:nvPr>
        </p:nvSpPr>
        <p:spPr>
          <a:xfrm>
            <a:off x="6172200" y="2599125"/>
            <a:ext cx="5183188" cy="343073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lt1"/>
              </a:buClr>
              <a:buSzPts val="1800"/>
              <a:buChar char="•"/>
              <a:defRPr/>
            </a:lvl1pPr>
            <a:lvl2pPr marL="914400" lvl="1" indent="-342900" algn="l">
              <a:lnSpc>
                <a:spcPct val="100000"/>
              </a:lnSpc>
              <a:spcBef>
                <a:spcPts val="500"/>
              </a:spcBef>
              <a:spcAft>
                <a:spcPts val="0"/>
              </a:spcAft>
              <a:buClr>
                <a:schemeClr val="lt1"/>
              </a:buClr>
              <a:buSzPts val="1800"/>
              <a:buChar char="•"/>
              <a:defRPr/>
            </a:lvl2pPr>
            <a:lvl3pPr marL="1371600" lvl="2" indent="-342900" algn="l">
              <a:lnSpc>
                <a:spcPct val="100000"/>
              </a:lnSpc>
              <a:spcBef>
                <a:spcPts val="500"/>
              </a:spcBef>
              <a:spcAft>
                <a:spcPts val="0"/>
              </a:spcAft>
              <a:buClr>
                <a:schemeClr val="lt1"/>
              </a:buClr>
              <a:buSzPts val="1800"/>
              <a:buChar char="•"/>
              <a:defRPr/>
            </a:lvl3pPr>
            <a:lvl4pPr marL="1828800" lvl="3" indent="-342900" algn="l">
              <a:lnSpc>
                <a:spcPct val="100000"/>
              </a:lnSpc>
              <a:spcBef>
                <a:spcPts val="500"/>
              </a:spcBef>
              <a:spcAft>
                <a:spcPts val="0"/>
              </a:spcAft>
              <a:buClr>
                <a:schemeClr val="lt1"/>
              </a:buClr>
              <a:buSzPts val="1800"/>
              <a:buChar char="•"/>
              <a:defRPr/>
            </a:lvl4pPr>
            <a:lvl5pPr marL="2286000" lvl="4" indent="-342900" algn="l">
              <a:lnSpc>
                <a:spcPct val="10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 name="Google Shape;64;p19"/>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7"/>
        <p:cNvGrpSpPr/>
        <p:nvPr/>
      </p:nvGrpSpPr>
      <p:grpSpPr>
        <a:xfrm>
          <a:off x="0" y="0"/>
          <a:ext cx="0" cy="0"/>
          <a:chOff x="0" y="0"/>
          <a:chExt cx="0" cy="0"/>
        </a:xfrm>
      </p:grpSpPr>
      <p:sp>
        <p:nvSpPr>
          <p:cNvPr id="68" name="Google Shape;68;p20"/>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0"/>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0"/>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accent3"/>
              </a:buClr>
              <a:buSzPts val="3300"/>
              <a:buFont typeface="Lucida Sans"/>
              <a:buNone/>
              <a:defRPr sz="3300" b="0" i="0" u="none" strike="noStrike" cap="none">
                <a:solidFill>
                  <a:schemeClr val="accent3"/>
                </a:solidFill>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838200" y="2013857"/>
            <a:ext cx="10515600" cy="400594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1000"/>
              </a:spcBef>
              <a:spcAft>
                <a:spcPts val="0"/>
              </a:spcAft>
              <a:buClr>
                <a:schemeClr val="lt1"/>
              </a:buClr>
              <a:buSzPts val="1600"/>
              <a:buFont typeface="Arial"/>
              <a:buChar char="•"/>
              <a:defRPr sz="1600" b="0" i="0" u="none" strike="noStrike" cap="none">
                <a:solidFill>
                  <a:schemeClr val="lt1"/>
                </a:solidFill>
                <a:latin typeface="Georgia"/>
                <a:ea typeface="Georgia"/>
                <a:cs typeface="Georgia"/>
                <a:sym typeface="Georgia"/>
              </a:defRPr>
            </a:lvl1pPr>
            <a:lvl2pPr marL="914400" marR="0" lvl="1" indent="-317500" algn="l" rtl="0">
              <a:lnSpc>
                <a:spcPct val="100000"/>
              </a:lnSpc>
              <a:spcBef>
                <a:spcPts val="500"/>
              </a:spcBef>
              <a:spcAft>
                <a:spcPts val="0"/>
              </a:spcAft>
              <a:buClr>
                <a:schemeClr val="lt1"/>
              </a:buClr>
              <a:buSzPts val="1400"/>
              <a:buFont typeface="Arial"/>
              <a:buChar char="•"/>
              <a:defRPr sz="1400" b="0" i="0" u="none" strike="noStrike" cap="none">
                <a:solidFill>
                  <a:schemeClr val="lt1"/>
                </a:solidFill>
                <a:latin typeface="Georgia"/>
                <a:ea typeface="Georgia"/>
                <a:cs typeface="Georgia"/>
                <a:sym typeface="Georgia"/>
              </a:defRPr>
            </a:lvl2pPr>
            <a:lvl3pPr marL="1371600" marR="0" lvl="2" indent="-317500" algn="l" rtl="0">
              <a:lnSpc>
                <a:spcPct val="100000"/>
              </a:lnSpc>
              <a:spcBef>
                <a:spcPts val="500"/>
              </a:spcBef>
              <a:spcAft>
                <a:spcPts val="0"/>
              </a:spcAft>
              <a:buClr>
                <a:schemeClr val="lt1"/>
              </a:buClr>
              <a:buSzPts val="1400"/>
              <a:buFont typeface="Arial"/>
              <a:buChar char="•"/>
              <a:defRPr sz="1400" b="0" i="0" u="none" strike="noStrike" cap="none">
                <a:solidFill>
                  <a:schemeClr val="lt1"/>
                </a:solidFill>
                <a:latin typeface="Georgia"/>
                <a:ea typeface="Georgia"/>
                <a:cs typeface="Georgia"/>
                <a:sym typeface="Georgia"/>
              </a:defRPr>
            </a:lvl3pPr>
            <a:lvl4pPr marL="1828800" marR="0" lvl="3" indent="-304800" algn="l" rtl="0">
              <a:lnSpc>
                <a:spcPct val="100000"/>
              </a:lnSpc>
              <a:spcBef>
                <a:spcPts val="500"/>
              </a:spcBef>
              <a:spcAft>
                <a:spcPts val="0"/>
              </a:spcAft>
              <a:buClr>
                <a:schemeClr val="lt1"/>
              </a:buClr>
              <a:buSzPts val="1200"/>
              <a:buFont typeface="Arial"/>
              <a:buChar char="•"/>
              <a:defRPr sz="1200" b="0" i="0" u="none" strike="noStrike" cap="none">
                <a:solidFill>
                  <a:schemeClr val="lt1"/>
                </a:solidFill>
                <a:latin typeface="Georgia"/>
                <a:ea typeface="Georgia"/>
                <a:cs typeface="Georgia"/>
                <a:sym typeface="Georgia"/>
              </a:defRPr>
            </a:lvl4pPr>
            <a:lvl5pPr marL="2286000" marR="0" lvl="4" indent="-304800" algn="l" rtl="0">
              <a:lnSpc>
                <a:spcPct val="100000"/>
              </a:lnSpc>
              <a:spcBef>
                <a:spcPts val="500"/>
              </a:spcBef>
              <a:spcAft>
                <a:spcPts val="0"/>
              </a:spcAft>
              <a:buClr>
                <a:schemeClr val="lt1"/>
              </a:buClr>
              <a:buSzPts val="1200"/>
              <a:buFont typeface="Arial"/>
              <a:buChar char="•"/>
              <a:defRPr sz="1200" b="0" i="0" u="none" strike="noStrike" cap="none">
                <a:solidFill>
                  <a:schemeClr val="lt1"/>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1"/>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Lucida Sans"/>
                <a:ea typeface="Lucida Sans"/>
                <a:cs typeface="Lucida Sans"/>
                <a:sym typeface="Lucida Sans"/>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1"/>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Lucida Sans"/>
                <a:ea typeface="Lucida Sans"/>
                <a:cs typeface="Lucida Sans"/>
                <a:sym typeface="Lucida Sans"/>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1"/>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Lucida Sans"/>
                <a:ea typeface="Lucida Sans"/>
                <a:cs typeface="Lucida Sans"/>
                <a:sym typeface="Lucida Sans"/>
              </a:defRPr>
            </a:lvl1pPr>
            <a:lvl2pPr marL="0" marR="0" lvl="1" indent="0" algn="r" rtl="0">
              <a:spcBef>
                <a:spcPts val="0"/>
              </a:spcBef>
              <a:buNone/>
              <a:defRPr sz="900" b="0" i="0" u="none" strike="noStrike" cap="none">
                <a:solidFill>
                  <a:srgbClr val="888888"/>
                </a:solidFill>
                <a:latin typeface="Lucida Sans"/>
                <a:ea typeface="Lucida Sans"/>
                <a:cs typeface="Lucida Sans"/>
                <a:sym typeface="Lucida Sans"/>
              </a:defRPr>
            </a:lvl2pPr>
            <a:lvl3pPr marL="0" marR="0" lvl="2" indent="0" algn="r" rtl="0">
              <a:spcBef>
                <a:spcPts val="0"/>
              </a:spcBef>
              <a:buNone/>
              <a:defRPr sz="900" b="0" i="0" u="none" strike="noStrike" cap="none">
                <a:solidFill>
                  <a:srgbClr val="888888"/>
                </a:solidFill>
                <a:latin typeface="Lucida Sans"/>
                <a:ea typeface="Lucida Sans"/>
                <a:cs typeface="Lucida Sans"/>
                <a:sym typeface="Lucida Sans"/>
              </a:defRPr>
            </a:lvl3pPr>
            <a:lvl4pPr marL="0" marR="0" lvl="3" indent="0" algn="r" rtl="0">
              <a:spcBef>
                <a:spcPts val="0"/>
              </a:spcBef>
              <a:buNone/>
              <a:defRPr sz="900" b="0" i="0" u="none" strike="noStrike" cap="none">
                <a:solidFill>
                  <a:srgbClr val="888888"/>
                </a:solidFill>
                <a:latin typeface="Lucida Sans"/>
                <a:ea typeface="Lucida Sans"/>
                <a:cs typeface="Lucida Sans"/>
                <a:sym typeface="Lucida Sans"/>
              </a:defRPr>
            </a:lvl4pPr>
            <a:lvl5pPr marL="0" marR="0" lvl="4" indent="0" algn="r" rtl="0">
              <a:spcBef>
                <a:spcPts val="0"/>
              </a:spcBef>
              <a:buNone/>
              <a:defRPr sz="900" b="0" i="0" u="none" strike="noStrike" cap="none">
                <a:solidFill>
                  <a:srgbClr val="888888"/>
                </a:solidFill>
                <a:latin typeface="Lucida Sans"/>
                <a:ea typeface="Lucida Sans"/>
                <a:cs typeface="Lucida Sans"/>
                <a:sym typeface="Lucida Sans"/>
              </a:defRPr>
            </a:lvl5pPr>
            <a:lvl6pPr marL="0" marR="0" lvl="5" indent="0" algn="r" rtl="0">
              <a:spcBef>
                <a:spcPts val="0"/>
              </a:spcBef>
              <a:buNone/>
              <a:defRPr sz="900" b="0" i="0" u="none" strike="noStrike" cap="none">
                <a:solidFill>
                  <a:srgbClr val="888888"/>
                </a:solidFill>
                <a:latin typeface="Lucida Sans"/>
                <a:ea typeface="Lucida Sans"/>
                <a:cs typeface="Lucida Sans"/>
                <a:sym typeface="Lucida Sans"/>
              </a:defRPr>
            </a:lvl6pPr>
            <a:lvl7pPr marL="0" marR="0" lvl="6" indent="0" algn="r" rtl="0">
              <a:spcBef>
                <a:spcPts val="0"/>
              </a:spcBef>
              <a:buNone/>
              <a:defRPr sz="900" b="0" i="0" u="none" strike="noStrike" cap="none">
                <a:solidFill>
                  <a:srgbClr val="888888"/>
                </a:solidFill>
                <a:latin typeface="Lucida Sans"/>
                <a:ea typeface="Lucida Sans"/>
                <a:cs typeface="Lucida Sans"/>
                <a:sym typeface="Lucida Sans"/>
              </a:defRPr>
            </a:lvl7pPr>
            <a:lvl8pPr marL="0" marR="0" lvl="7" indent="0" algn="r" rtl="0">
              <a:spcBef>
                <a:spcPts val="0"/>
              </a:spcBef>
              <a:buNone/>
              <a:defRPr sz="900" b="0" i="0" u="none" strike="noStrike" cap="none">
                <a:solidFill>
                  <a:srgbClr val="888888"/>
                </a:solidFill>
                <a:latin typeface="Lucida Sans"/>
                <a:ea typeface="Lucida Sans"/>
                <a:cs typeface="Lucida Sans"/>
                <a:sym typeface="Lucida Sans"/>
              </a:defRPr>
            </a:lvl8pPr>
            <a:lvl9pPr marL="0" marR="0" lvl="8" indent="0" algn="r" rtl="0">
              <a:spcBef>
                <a:spcPts val="0"/>
              </a:spcBef>
              <a:buNone/>
              <a:defRPr sz="900" b="0" i="0" u="none" strike="noStrike" cap="none">
                <a:solidFill>
                  <a:srgbClr val="888888"/>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sv-SE"/>
              <a:t>‹#›</a:t>
            </a:fld>
            <a:endParaRPr/>
          </a:p>
        </p:txBody>
      </p:sp>
      <p:pic>
        <p:nvPicPr>
          <p:cNvPr id="15" name="Google Shape;15;p11"/>
          <p:cNvPicPr preferRelativeResize="0"/>
          <p:nvPr/>
        </p:nvPicPr>
        <p:blipFill rotWithShape="1">
          <a:blip r:embed="rId14">
            <a:alphaModFix/>
          </a:blip>
          <a:srcRect/>
          <a:stretch/>
        </p:blipFill>
        <p:spPr>
          <a:xfrm>
            <a:off x="10814607" y="6019795"/>
            <a:ext cx="1389129" cy="83820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dustrifonden.com/"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www.afaforsakring.s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verksamt.se/alla-e-tjanster/radgivning-finansiering-utbildning"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www.researchprofessiona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hyperlink" Target="http://www.vinnova.s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bransch.trafikverket.se/for-dig-i-branschen/forskning-och-innova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energimyndigheten.se/"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www.tillvaxtverket.s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almi.se/"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www.formas.se/" TargetMode="External"/><Relationship Id="rId5" Type="http://schemas.openxmlformats.org/officeDocument/2006/relationships/hyperlink" Target="http://www.forte.se/" TargetMode="External"/><Relationship Id="rId4" Type="http://schemas.openxmlformats.org/officeDocument/2006/relationships/hyperlink" Target="http://www.vr.s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vinnova.se/sok-finansiering/regler-for-finansiering/statligt-stod/"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s://www.energimyndigheten.se/49c93a/globalassets/utlysningar/resource/maximala-stodnivaer-och-stodberattigande-kostnader.pdf" TargetMode="External"/><Relationship Id="rId4" Type="http://schemas.openxmlformats.org/officeDocument/2006/relationships/hyperlink" Target="https://www.vinnova.se/globalassets/huvudsajt/sok-finansiering/regler-och-villkor/dokument/tabell-stodnivaer-statligt-stod.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sbuf.se/"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svca.se/"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www.polarstructure.s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connect.se/"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www.iuc.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
          <p:cNvSpPr txBox="1">
            <a:spLocks noGrp="1"/>
          </p:cNvSpPr>
          <p:nvPr>
            <p:ph type="ctrTitle"/>
          </p:nvPr>
        </p:nvSpPr>
        <p:spPr>
          <a:xfrm>
            <a:off x="838199" y="1122363"/>
            <a:ext cx="10511971" cy="2387600"/>
          </a:xfrm>
          <a:prstGeom prst="rect">
            <a:avLst/>
          </a:prstGeom>
          <a:noFill/>
          <a:ln>
            <a:noFill/>
          </a:ln>
        </p:spPr>
        <p:txBody>
          <a:bodyPr spcFirstLastPara="1" wrap="square" lIns="0" tIns="0" rIns="0" bIns="0" anchor="b" anchorCtr="0">
            <a:noAutofit/>
          </a:bodyPr>
          <a:lstStyle/>
          <a:p>
            <a:pPr marL="0" lvl="0" indent="0" algn="ctr" rtl="0">
              <a:lnSpc>
                <a:spcPct val="90000"/>
              </a:lnSpc>
              <a:spcBef>
                <a:spcPts val="0"/>
              </a:spcBef>
              <a:spcAft>
                <a:spcPts val="0"/>
              </a:spcAft>
              <a:buClr>
                <a:schemeClr val="accent3"/>
              </a:buClr>
              <a:buSzPts val="6000"/>
              <a:buFont typeface="Lucida Sans"/>
              <a:buNone/>
            </a:pPr>
            <a:r>
              <a:rPr lang="sv-SE" dirty="0"/>
              <a:t>Att hitta finansiering för sin innovation!</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9"/>
          <p:cNvSpPr txBox="1">
            <a:spLocks noGrp="1"/>
          </p:cNvSpPr>
          <p:nvPr>
            <p:ph type="body" idx="1"/>
          </p:nvPr>
        </p:nvSpPr>
        <p:spPr>
          <a:xfrm>
            <a:off x="838200" y="1358537"/>
            <a:ext cx="5181600" cy="4667613"/>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2000"/>
              <a:buNone/>
            </a:pPr>
            <a:r>
              <a:rPr lang="sv-SE" sz="2000" b="1" dirty="0">
                <a:solidFill>
                  <a:schemeClr val="accent5"/>
                </a:solidFill>
                <a:latin typeface="Calibri"/>
                <a:ea typeface="Calibri"/>
                <a:cs typeface="Calibri"/>
                <a:sym typeface="Calibri"/>
              </a:rPr>
              <a:t>Industrifonden</a:t>
            </a:r>
            <a:endParaRPr dirty="0"/>
          </a:p>
          <a:p>
            <a:pPr marL="0" lvl="0" indent="0" algn="l" rtl="0">
              <a:lnSpc>
                <a:spcPct val="107000"/>
              </a:lnSpc>
              <a:spcBef>
                <a:spcPts val="1000"/>
              </a:spcBef>
              <a:spcAft>
                <a:spcPts val="0"/>
              </a:spcAft>
              <a:buClr>
                <a:schemeClr val="lt1"/>
              </a:buClr>
              <a:buSzPts val="1600"/>
              <a:buNone/>
            </a:pPr>
            <a:r>
              <a:rPr lang="sv-SE" sz="1600" dirty="0">
                <a:latin typeface="Calibri"/>
                <a:ea typeface="Calibri"/>
                <a:cs typeface="Calibri"/>
                <a:sym typeface="Calibri"/>
              </a:rPr>
              <a:t>Industrifonden är en Venture </a:t>
            </a:r>
            <a:r>
              <a:rPr lang="sv-SE" sz="1600" dirty="0" err="1">
                <a:latin typeface="Calibri"/>
                <a:ea typeface="Calibri"/>
                <a:cs typeface="Calibri"/>
                <a:sym typeface="Calibri"/>
              </a:rPr>
              <a:t>Capital</a:t>
            </a:r>
            <a:r>
              <a:rPr lang="sv-SE" sz="1600" dirty="0">
                <a:latin typeface="Calibri"/>
                <a:ea typeface="Calibri"/>
                <a:cs typeface="Calibri"/>
                <a:sym typeface="Calibri"/>
              </a:rPr>
              <a:t>-fond som investerar i tidiga bolag. Fonden är baserad i Sverige men har en räckvidd över hela Norden. Dess kompetensområden är </a:t>
            </a:r>
            <a:r>
              <a:rPr lang="sv-SE" sz="1600" dirty="0" err="1">
                <a:latin typeface="Calibri"/>
                <a:ea typeface="Calibri"/>
                <a:cs typeface="Calibri"/>
                <a:sym typeface="Calibri"/>
              </a:rPr>
              <a:t>life</a:t>
            </a:r>
            <a:r>
              <a:rPr lang="sv-SE" sz="1600" dirty="0">
                <a:latin typeface="Calibri"/>
                <a:ea typeface="Calibri"/>
                <a:cs typeface="Calibri"/>
                <a:sym typeface="Calibri"/>
              </a:rPr>
              <a:t> science, högteknologi och innovativa affärsmodeller. Uppdrag är att stödja utvecklingen av Sveriges industriella och samhälleliga styrkor genom att stödja nya företag när de förbättrar och kommersialiserar vetenskaplig och teknisk forskning. Den genomsnittliga storleken på Industrifondens investeringar är 50 mkr.</a:t>
            </a:r>
            <a:endParaRPr dirty="0"/>
          </a:p>
          <a:p>
            <a:pPr marL="0" indent="0">
              <a:lnSpc>
                <a:spcPct val="107000"/>
              </a:lnSpc>
              <a:buSzPts val="1600"/>
              <a:buNone/>
            </a:pPr>
            <a:r>
              <a:rPr lang="sv-SE" sz="1600" dirty="0">
                <a:latin typeface="Calibri"/>
                <a:ea typeface="Calibri"/>
                <a:cs typeface="Calibri"/>
                <a:sym typeface="Calibri"/>
              </a:rPr>
              <a:t>Läs mer på </a:t>
            </a:r>
            <a:r>
              <a:rPr lang="sv-SE" sz="1800" u="sng" dirty="0">
                <a:solidFill>
                  <a:schemeClr val="accent3"/>
                </a:solidFill>
                <a:latin typeface="Calibri"/>
                <a:cs typeface="Calibri"/>
                <a:sym typeface="Calibri"/>
                <a:hlinkClick r:id="rId3">
                  <a:extLst>
                    <a:ext uri="{A12FA001-AC4F-418D-AE19-62706E023703}">
                      <ahyp:hlinkClr xmlns:ahyp="http://schemas.microsoft.com/office/drawing/2018/hyperlinkcolor" val="tx"/>
                    </a:ext>
                  </a:extLst>
                </a:hlinkClick>
              </a:rPr>
              <a:t>www.industrifonden.com</a:t>
            </a:r>
            <a:r>
              <a:rPr lang="sv-SE" sz="1800" u="sng" dirty="0">
                <a:solidFill>
                  <a:schemeClr val="accent3"/>
                </a:solidFill>
                <a:latin typeface="Calibri"/>
                <a:cs typeface="Calibri"/>
                <a:sym typeface="Calibri"/>
              </a:rPr>
              <a:t> </a:t>
            </a:r>
            <a:endParaRPr sz="1800" u="sng" dirty="0">
              <a:solidFill>
                <a:schemeClr val="accent3"/>
              </a:solidFill>
              <a:latin typeface="Calibri"/>
              <a:cs typeface="Calibri"/>
            </a:endParaRPr>
          </a:p>
          <a:p>
            <a:pPr marL="0" lvl="0" indent="0" algn="l" rtl="0">
              <a:lnSpc>
                <a:spcPct val="107000"/>
              </a:lnSpc>
              <a:spcBef>
                <a:spcPts val="1800"/>
              </a:spcBef>
              <a:spcAft>
                <a:spcPts val="0"/>
              </a:spcAft>
              <a:buClr>
                <a:schemeClr val="lt1"/>
              </a:buClr>
              <a:buSzPts val="1600"/>
              <a:buNone/>
            </a:pPr>
            <a:r>
              <a:rPr lang="sv-SE" sz="1600" dirty="0">
                <a:latin typeface="Calibri"/>
                <a:ea typeface="Calibri"/>
                <a:cs typeface="Calibri"/>
                <a:sym typeface="Calibri"/>
              </a:rPr>
              <a:t> </a:t>
            </a:r>
            <a:endParaRPr dirty="0"/>
          </a:p>
          <a:p>
            <a:pPr marL="228600" lvl="0" indent="-127000" algn="l" rtl="0">
              <a:lnSpc>
                <a:spcPct val="100000"/>
              </a:lnSpc>
              <a:spcBef>
                <a:spcPts val="1800"/>
              </a:spcBef>
              <a:spcAft>
                <a:spcPts val="0"/>
              </a:spcAft>
              <a:buClr>
                <a:schemeClr val="lt1"/>
              </a:buClr>
              <a:buSzPts val="1600"/>
              <a:buNone/>
            </a:pPr>
            <a:endParaRPr dirty="0"/>
          </a:p>
        </p:txBody>
      </p:sp>
      <p:sp>
        <p:nvSpPr>
          <p:cNvPr id="149" name="Google Shape;149;p9"/>
          <p:cNvSpPr txBox="1">
            <a:spLocks noGrp="1"/>
          </p:cNvSpPr>
          <p:nvPr>
            <p:ph type="body" idx="2"/>
          </p:nvPr>
        </p:nvSpPr>
        <p:spPr>
          <a:xfrm>
            <a:off x="6172200" y="1358537"/>
            <a:ext cx="5181600" cy="4667613"/>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lt1"/>
              </a:buClr>
              <a:buSzPts val="1600"/>
              <a:buNone/>
            </a:pPr>
            <a:r>
              <a:rPr lang="sv-SE" sz="2000" b="1" dirty="0">
                <a:solidFill>
                  <a:schemeClr val="accent5"/>
                </a:solidFill>
                <a:latin typeface="Calibri"/>
                <a:cs typeface="Calibri"/>
                <a:sym typeface="Calibri"/>
              </a:rPr>
              <a:t>AFA Försäkring</a:t>
            </a:r>
          </a:p>
          <a:p>
            <a:pPr marL="0" indent="0">
              <a:lnSpc>
                <a:spcPct val="107000"/>
              </a:lnSpc>
              <a:buSzPts val="1600"/>
              <a:buNone/>
            </a:pPr>
            <a:r>
              <a:rPr lang="sv-SE" dirty="0" err="1">
                <a:latin typeface="Calibri"/>
                <a:cs typeface="Calibri"/>
                <a:sym typeface="Calibri"/>
              </a:rPr>
              <a:t>Afa</a:t>
            </a:r>
            <a:r>
              <a:rPr lang="sv-SE" dirty="0">
                <a:latin typeface="Calibri"/>
                <a:cs typeface="Calibri"/>
                <a:sym typeface="Calibri"/>
              </a:rPr>
              <a:t> Försäkring stödjer forskning och utveckling inom arbetsmiljö och hälsa. De satsar 150 miljoner kronor om året för att förbättra arbetsmiljö och främja hälsa och därmed minska arbetsskador och långvarig sjukfrånvaro för de anställda inom det privata näringslivet, kommuner och regioner.</a:t>
            </a:r>
          </a:p>
          <a:p>
            <a:pPr marL="0" lvl="0" indent="0" algn="l" rtl="0">
              <a:lnSpc>
                <a:spcPct val="107000"/>
              </a:lnSpc>
              <a:spcBef>
                <a:spcPts val="0"/>
              </a:spcBef>
              <a:spcAft>
                <a:spcPts val="0"/>
              </a:spcAft>
              <a:buClr>
                <a:schemeClr val="lt1"/>
              </a:buClr>
              <a:buSzPts val="1600"/>
              <a:buNone/>
            </a:pPr>
            <a:endParaRPr lang="sv-SE" sz="1800" u="sng" dirty="0">
              <a:solidFill>
                <a:schemeClr val="accent3"/>
              </a:solidFill>
              <a:latin typeface="Calibri"/>
              <a:cs typeface="Calibri"/>
              <a:sym typeface="Calibri"/>
            </a:endParaRPr>
          </a:p>
          <a:p>
            <a:pPr marL="0" lvl="0" indent="0" algn="l" rtl="0">
              <a:lnSpc>
                <a:spcPct val="107000"/>
              </a:lnSpc>
              <a:spcBef>
                <a:spcPts val="0"/>
              </a:spcBef>
              <a:spcAft>
                <a:spcPts val="0"/>
              </a:spcAft>
              <a:buClr>
                <a:schemeClr val="lt1"/>
              </a:buClr>
              <a:buSzPts val="1600"/>
              <a:buNone/>
            </a:pPr>
            <a:endParaRPr lang="sv-SE" sz="1800" u="sng" dirty="0">
              <a:solidFill>
                <a:schemeClr val="accent3"/>
              </a:solidFill>
              <a:latin typeface="Calibri"/>
              <a:cs typeface="Calibri"/>
              <a:sym typeface="Calibri"/>
              <a:hlinkClick r:id="rId4">
                <a:extLst>
                  <a:ext uri="{A12FA001-AC4F-418D-AE19-62706E023703}">
                    <ahyp:hlinkClr xmlns:ahyp="http://schemas.microsoft.com/office/drawing/2018/hyperlinkcolor" val="tx"/>
                  </a:ext>
                </a:extLst>
              </a:hlinkClick>
            </a:endParaRPr>
          </a:p>
          <a:p>
            <a:pPr marL="0" lvl="0" indent="0" algn="l" rtl="0">
              <a:lnSpc>
                <a:spcPct val="107000"/>
              </a:lnSpc>
              <a:spcBef>
                <a:spcPts val="0"/>
              </a:spcBef>
              <a:spcAft>
                <a:spcPts val="0"/>
              </a:spcAft>
              <a:buClr>
                <a:schemeClr val="lt1"/>
              </a:buClr>
              <a:buSzPts val="1600"/>
              <a:buNone/>
            </a:pPr>
            <a:r>
              <a:rPr lang="sv-SE" dirty="0">
                <a:latin typeface="Calibri"/>
                <a:cs typeface="Calibri"/>
                <a:sym typeface="Calibri"/>
              </a:rPr>
              <a:t>Läs mer på </a:t>
            </a:r>
            <a:r>
              <a:rPr lang="sv-SE" sz="1800" u="sng" dirty="0">
                <a:solidFill>
                  <a:schemeClr val="accent3"/>
                </a:solidFill>
                <a:latin typeface="Calibri"/>
                <a:cs typeface="Calibri"/>
                <a:sym typeface="Calibri"/>
              </a:rPr>
              <a:t>https://www.afaforsakring.se/ohalsa-och-arbetsskador/forskning</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0"/>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3"/>
              </a:buClr>
              <a:buSzPts val="3300"/>
              <a:buFont typeface="Lucida Sans"/>
              <a:buNone/>
            </a:pPr>
            <a:r>
              <a:rPr lang="sv-SE"/>
              <a:t>Sök efter fler finansieringsmöjligheter här…</a:t>
            </a:r>
            <a:endParaRPr/>
          </a:p>
        </p:txBody>
      </p:sp>
      <p:sp>
        <p:nvSpPr>
          <p:cNvPr id="155" name="Google Shape;155;p10"/>
          <p:cNvSpPr txBox="1">
            <a:spLocks noGrp="1"/>
          </p:cNvSpPr>
          <p:nvPr>
            <p:ph type="body" idx="2"/>
          </p:nvPr>
        </p:nvSpPr>
        <p:spPr>
          <a:xfrm>
            <a:off x="838200" y="1945607"/>
            <a:ext cx="5181600" cy="4012200"/>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2000"/>
              <a:buNone/>
            </a:pPr>
            <a:r>
              <a:rPr lang="sv-SE" sz="2000" b="1" dirty="0">
                <a:solidFill>
                  <a:schemeClr val="accent5"/>
                </a:solidFill>
                <a:latin typeface="Calibri"/>
                <a:ea typeface="Calibri"/>
                <a:cs typeface="Calibri"/>
                <a:sym typeface="Calibri"/>
              </a:rPr>
              <a:t>Verksamt.se</a:t>
            </a:r>
            <a:endParaRPr dirty="0"/>
          </a:p>
          <a:p>
            <a:pPr marL="0" lvl="0" indent="0" algn="l" rtl="0">
              <a:lnSpc>
                <a:spcPct val="107000"/>
              </a:lnSpc>
              <a:spcBef>
                <a:spcPts val="1000"/>
              </a:spcBef>
              <a:spcAft>
                <a:spcPts val="0"/>
              </a:spcAft>
              <a:buClr>
                <a:schemeClr val="lt1"/>
              </a:buClr>
              <a:buSzPts val="1600"/>
              <a:buNone/>
            </a:pPr>
            <a:r>
              <a:rPr lang="sv-SE" dirty="0">
                <a:latin typeface="Calibri"/>
                <a:ea typeface="Calibri"/>
                <a:cs typeface="Calibri"/>
                <a:sym typeface="Calibri"/>
              </a:rPr>
              <a:t>På verksamt.se samlar myndigheter som till exempel Arbetsförmedlingen, Bolagsverket, Försäkringskassan, Skatteverket och Tillväxtverket information och e-tjänster som du som ska starta eller driver företag kan ha nytta av.</a:t>
            </a:r>
            <a:endParaRPr dirty="0"/>
          </a:p>
          <a:p>
            <a:pPr marL="0" lvl="0" indent="0" algn="l" rtl="0">
              <a:lnSpc>
                <a:spcPct val="107000"/>
              </a:lnSpc>
              <a:spcBef>
                <a:spcPts val="1800"/>
              </a:spcBef>
              <a:spcAft>
                <a:spcPts val="0"/>
              </a:spcAft>
              <a:buClr>
                <a:schemeClr val="lt1"/>
              </a:buClr>
              <a:buSzPts val="1600"/>
              <a:buNone/>
            </a:pPr>
            <a:r>
              <a:rPr lang="sv-SE" dirty="0">
                <a:latin typeface="Calibri"/>
                <a:ea typeface="Calibri"/>
                <a:cs typeface="Calibri"/>
                <a:sym typeface="Calibri"/>
              </a:rPr>
              <a:t>Här hittar du som driver eller funderar på att starta företag olika typer av stöd. Allt från seminarier och utbildningar, till erbjudanden om finansiering. Dessutom finns kontaktuppgifter till både rådgivare och organisationer som kan hjälpa dig i ditt företagande. Filtrera ditt sökresultat efter dina behov eller var i landet du är verksam.</a:t>
            </a:r>
            <a:endParaRPr dirty="0"/>
          </a:p>
          <a:p>
            <a:pPr marL="0" lvl="0" indent="0" algn="l" rtl="0">
              <a:lnSpc>
                <a:spcPct val="107000"/>
              </a:lnSpc>
              <a:spcBef>
                <a:spcPts val="1800"/>
              </a:spcBef>
              <a:spcAft>
                <a:spcPts val="0"/>
              </a:spcAft>
              <a:buClr>
                <a:schemeClr val="lt1"/>
              </a:buClr>
              <a:buSzPts val="1600"/>
              <a:buNone/>
            </a:pPr>
            <a:r>
              <a:rPr lang="sv-SE" dirty="0">
                <a:latin typeface="Calibri"/>
                <a:ea typeface="Calibri"/>
                <a:cs typeface="Calibri"/>
                <a:sym typeface="Calibri"/>
              </a:rPr>
              <a:t>Läs mer här </a:t>
            </a:r>
            <a:r>
              <a:rPr lang="sv-SE" sz="1800" u="sng" dirty="0">
                <a:solidFill>
                  <a:schemeClr val="accent3"/>
                </a:solidFill>
                <a:latin typeface="Calibri"/>
                <a:cs typeface="Calibri"/>
                <a:sym typeface="Calibri"/>
                <a:hlinkClick r:id="rId3">
                  <a:extLst>
                    <a:ext uri="{A12FA001-AC4F-418D-AE19-62706E023703}">
                      <ahyp:hlinkClr xmlns:ahyp="http://schemas.microsoft.com/office/drawing/2018/hyperlinkcolor" val="tx"/>
                    </a:ext>
                  </a:extLst>
                </a:hlinkClick>
              </a:rPr>
              <a:t>https://www.verksamt.se/alla-e-tjanster/radgivning-finansiering-utbildning</a:t>
            </a:r>
            <a:r>
              <a:rPr lang="sv-SE" sz="1800" u="sng" dirty="0">
                <a:solidFill>
                  <a:schemeClr val="accent3"/>
                </a:solidFill>
                <a:latin typeface="Calibri"/>
                <a:cs typeface="Calibri"/>
                <a:sym typeface="Calibri"/>
              </a:rPr>
              <a:t> </a:t>
            </a:r>
            <a:endParaRPr sz="1800" u="sng" dirty="0">
              <a:solidFill>
                <a:schemeClr val="accent3"/>
              </a:solidFill>
              <a:latin typeface="Calibri"/>
              <a:cs typeface="Calibri"/>
            </a:endParaRPr>
          </a:p>
        </p:txBody>
      </p:sp>
      <p:sp>
        <p:nvSpPr>
          <p:cNvPr id="156" name="Google Shape;156;p10"/>
          <p:cNvSpPr txBox="1">
            <a:spLocks noGrp="1"/>
          </p:cNvSpPr>
          <p:nvPr>
            <p:ph type="body" idx="1"/>
          </p:nvPr>
        </p:nvSpPr>
        <p:spPr>
          <a:xfrm>
            <a:off x="6494625" y="1946188"/>
            <a:ext cx="5181600" cy="4011600"/>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2000"/>
              <a:buNone/>
            </a:pPr>
            <a:r>
              <a:rPr lang="sv-SE" sz="2000" b="1" dirty="0">
                <a:solidFill>
                  <a:schemeClr val="accent5"/>
                </a:solidFill>
                <a:latin typeface="Calibri"/>
                <a:ea typeface="Calibri"/>
                <a:cs typeface="Calibri"/>
                <a:sym typeface="Calibri"/>
              </a:rPr>
              <a:t>Research </a:t>
            </a:r>
            <a:r>
              <a:rPr lang="sv-SE" sz="2000" b="1" dirty="0" err="1">
                <a:solidFill>
                  <a:schemeClr val="accent5"/>
                </a:solidFill>
                <a:latin typeface="Calibri"/>
                <a:ea typeface="Calibri"/>
                <a:cs typeface="Calibri"/>
                <a:sym typeface="Calibri"/>
              </a:rPr>
              <a:t>Professional</a:t>
            </a:r>
            <a:endParaRPr sz="2000" b="1" dirty="0">
              <a:solidFill>
                <a:schemeClr val="accent5"/>
              </a:solidFill>
              <a:latin typeface="Calibri"/>
              <a:ea typeface="Calibri"/>
              <a:cs typeface="Calibri"/>
              <a:sym typeface="Calibri"/>
            </a:endParaRPr>
          </a:p>
          <a:p>
            <a:pPr marL="0" lvl="0" indent="0" algn="l" rtl="0">
              <a:lnSpc>
                <a:spcPct val="107000"/>
              </a:lnSpc>
              <a:spcBef>
                <a:spcPts val="1000"/>
              </a:spcBef>
              <a:spcAft>
                <a:spcPts val="0"/>
              </a:spcAft>
              <a:buClr>
                <a:schemeClr val="lt1"/>
              </a:buClr>
              <a:buSzPts val="1600"/>
              <a:buNone/>
            </a:pPr>
            <a:r>
              <a:rPr lang="sv-SE" sz="1600" dirty="0">
                <a:latin typeface="Calibri"/>
                <a:ea typeface="Calibri"/>
                <a:cs typeface="Calibri"/>
                <a:sym typeface="Calibri"/>
              </a:rPr>
              <a:t>Detta är en databas som beskriver internationella forskningsinriktningar och resultat. Viktigast för många är att här beskrivs möjligheter att finansiera forskning och innovation. Databasen uppdateras dagligen och här listas uppemot 7 000 öppna utlysningar vid varje enskilt tillfälle. Sökningar kan skräddarsys utifrån bland annat syfte, land, finansiär och forskningsområde. Här kan det vara lite knepigt att komma åt informationen, men många universitet har tillgång till Research </a:t>
            </a:r>
            <a:r>
              <a:rPr lang="sv-SE" sz="1600" dirty="0" err="1">
                <a:latin typeface="Calibri"/>
                <a:ea typeface="Calibri"/>
                <a:cs typeface="Calibri"/>
                <a:sym typeface="Calibri"/>
              </a:rPr>
              <a:t>Professional</a:t>
            </a:r>
            <a:r>
              <a:rPr lang="sv-SE" sz="1600" dirty="0">
                <a:latin typeface="Calibri"/>
                <a:ea typeface="Calibri"/>
                <a:cs typeface="Calibri"/>
                <a:sym typeface="Calibri"/>
              </a:rPr>
              <a:t>. </a:t>
            </a:r>
            <a:endParaRPr sz="1600" dirty="0">
              <a:latin typeface="Calibri"/>
              <a:ea typeface="Calibri"/>
              <a:cs typeface="Calibri"/>
              <a:sym typeface="Calibri"/>
            </a:endParaRPr>
          </a:p>
          <a:p>
            <a:pPr marL="0" lvl="0" indent="0" algn="l" rtl="0">
              <a:lnSpc>
                <a:spcPct val="107000"/>
              </a:lnSpc>
              <a:spcBef>
                <a:spcPts val="1000"/>
              </a:spcBef>
              <a:spcAft>
                <a:spcPts val="0"/>
              </a:spcAft>
              <a:buClr>
                <a:schemeClr val="lt1"/>
              </a:buClr>
              <a:buSzPts val="1600"/>
              <a:buNone/>
            </a:pPr>
            <a:endParaRPr dirty="0">
              <a:latin typeface="Calibri"/>
              <a:ea typeface="Calibri"/>
              <a:cs typeface="Calibri"/>
              <a:sym typeface="Calibri"/>
            </a:endParaRPr>
          </a:p>
          <a:p>
            <a:pPr marL="0" lvl="0" indent="0" algn="l" rtl="0">
              <a:lnSpc>
                <a:spcPct val="107000"/>
              </a:lnSpc>
              <a:spcBef>
                <a:spcPts val="1000"/>
              </a:spcBef>
              <a:spcAft>
                <a:spcPts val="0"/>
              </a:spcAft>
              <a:buClr>
                <a:schemeClr val="lt1"/>
              </a:buClr>
              <a:buSzPts val="1600"/>
              <a:buNone/>
            </a:pPr>
            <a:r>
              <a:rPr lang="sv-SE" dirty="0">
                <a:latin typeface="Calibri"/>
                <a:ea typeface="Calibri"/>
                <a:cs typeface="Calibri"/>
                <a:sym typeface="Calibri"/>
              </a:rPr>
              <a:t>Läs mer här</a:t>
            </a:r>
            <a:endParaRPr dirty="0">
              <a:latin typeface="Calibri"/>
              <a:ea typeface="Calibri"/>
              <a:cs typeface="Calibri"/>
              <a:sym typeface="Calibri"/>
            </a:endParaRPr>
          </a:p>
          <a:p>
            <a:pPr marL="0" lvl="0" indent="0" algn="l" rtl="0">
              <a:lnSpc>
                <a:spcPct val="107000"/>
              </a:lnSpc>
              <a:spcBef>
                <a:spcPts val="1000"/>
              </a:spcBef>
              <a:spcAft>
                <a:spcPts val="0"/>
              </a:spcAft>
              <a:buClr>
                <a:schemeClr val="lt1"/>
              </a:buClr>
              <a:buSzPts val="1600"/>
              <a:buNone/>
            </a:pPr>
            <a:r>
              <a:rPr lang="sv-SE" sz="1800" u="sng" dirty="0">
                <a:solidFill>
                  <a:schemeClr val="accent3"/>
                </a:solidFill>
                <a:latin typeface="Calibri"/>
                <a:cs typeface="Calibri"/>
                <a:sym typeface="Calibri"/>
                <a:hlinkClick r:id="rId4">
                  <a:extLst>
                    <a:ext uri="{A12FA001-AC4F-418D-AE19-62706E023703}">
                      <ahyp:hlinkClr xmlns:ahyp="http://schemas.microsoft.com/office/drawing/2018/hyperlinkcolor" val="tx"/>
                    </a:ext>
                  </a:extLst>
                </a:hlinkClick>
              </a:rPr>
              <a:t>www.researchprofessional.com</a:t>
            </a:r>
            <a:r>
              <a:rPr lang="sv-SE" sz="1800" u="sng" dirty="0">
                <a:solidFill>
                  <a:schemeClr val="accent3"/>
                </a:solidFill>
                <a:latin typeface="Calibri"/>
                <a:cs typeface="Calibri"/>
                <a:sym typeface="Calibri"/>
              </a:rPr>
              <a:t> </a:t>
            </a:r>
            <a:endParaRPr sz="1800" u="sng" dirty="0">
              <a:solidFill>
                <a:schemeClr val="accent3"/>
              </a:solidFill>
              <a:latin typeface="Calibri"/>
              <a:cs typeface="Calibri"/>
              <a:sym typeface="Calibri"/>
            </a:endParaRPr>
          </a:p>
          <a:p>
            <a:pPr marL="228600" lvl="0" indent="-127000" algn="l" rtl="0">
              <a:lnSpc>
                <a:spcPct val="100000"/>
              </a:lnSpc>
              <a:spcBef>
                <a:spcPts val="1800"/>
              </a:spcBef>
              <a:spcAft>
                <a:spcPts val="0"/>
              </a:spcAft>
              <a:buClr>
                <a:schemeClr val="lt1"/>
              </a:buClr>
              <a:buSzPts val="160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3"/>
              </a:buClr>
              <a:buSzPts val="3300"/>
              <a:buFont typeface="Lucida Sans"/>
              <a:buNone/>
            </a:pPr>
            <a:r>
              <a:rPr lang="sv-SE" dirty="0"/>
              <a:t>Tre alternativ om ni behöver hitta extern finansiering – som ofta kombineras!</a:t>
            </a:r>
            <a:endParaRPr dirty="0"/>
          </a:p>
        </p:txBody>
      </p:sp>
      <p:sp>
        <p:nvSpPr>
          <p:cNvPr id="97" name="Google Shape;97;p2"/>
          <p:cNvSpPr txBox="1"/>
          <p:nvPr/>
        </p:nvSpPr>
        <p:spPr>
          <a:xfrm>
            <a:off x="1254302" y="4447725"/>
            <a:ext cx="222885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sv-SE" sz="1800" b="0" i="0" u="none" strike="noStrike" cap="none">
                <a:solidFill>
                  <a:schemeClr val="lt1"/>
                </a:solidFill>
                <a:latin typeface="Arial"/>
                <a:ea typeface="Arial"/>
                <a:cs typeface="Arial"/>
                <a:sym typeface="Arial"/>
              </a:rPr>
              <a:t>Banklån</a:t>
            </a:r>
            <a:endParaRPr/>
          </a:p>
        </p:txBody>
      </p:sp>
      <p:sp>
        <p:nvSpPr>
          <p:cNvPr id="98" name="Google Shape;98;p2"/>
          <p:cNvSpPr txBox="1"/>
          <p:nvPr/>
        </p:nvSpPr>
        <p:spPr>
          <a:xfrm>
            <a:off x="8451673" y="4571799"/>
            <a:ext cx="222885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sv-SE" sz="1800" b="0" i="0" u="none" strike="noStrike" cap="none">
                <a:solidFill>
                  <a:schemeClr val="lt1"/>
                </a:solidFill>
                <a:latin typeface="Arial"/>
                <a:ea typeface="Arial"/>
                <a:cs typeface="Arial"/>
                <a:sym typeface="Arial"/>
              </a:rPr>
              <a:t>Privat kapital</a:t>
            </a:r>
            <a:endParaRPr/>
          </a:p>
        </p:txBody>
      </p:sp>
      <p:sp>
        <p:nvSpPr>
          <p:cNvPr id="99" name="Google Shape;99;p2"/>
          <p:cNvSpPr txBox="1"/>
          <p:nvPr/>
        </p:nvSpPr>
        <p:spPr>
          <a:xfrm>
            <a:off x="4708348" y="4433300"/>
            <a:ext cx="222885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sv-SE" sz="1800" b="0" i="0" u="none" strike="noStrike" cap="none">
                <a:solidFill>
                  <a:schemeClr val="lt1"/>
                </a:solidFill>
                <a:latin typeface="Arial"/>
                <a:ea typeface="Arial"/>
                <a:cs typeface="Arial"/>
                <a:sym typeface="Arial"/>
              </a:rPr>
              <a:t>Statsstöd med offentliga medel</a:t>
            </a:r>
            <a:endParaRPr/>
          </a:p>
        </p:txBody>
      </p:sp>
      <p:pic>
        <p:nvPicPr>
          <p:cNvPr id="100" name="Google Shape;100;p2" descr="2,543 Bank Building Clipart Images, Stock Photos &amp; Vectors | Shutterstock"/>
          <p:cNvPicPr preferRelativeResize="0"/>
          <p:nvPr/>
        </p:nvPicPr>
        <p:blipFill rotWithShape="1">
          <a:blip r:embed="rId3">
            <a:alphaModFix/>
          </a:blip>
          <a:srcRect b="5769"/>
          <a:stretch/>
        </p:blipFill>
        <p:spPr>
          <a:xfrm>
            <a:off x="1216202" y="2495550"/>
            <a:ext cx="2305050" cy="1866900"/>
          </a:xfrm>
          <a:prstGeom prst="rect">
            <a:avLst/>
          </a:prstGeom>
          <a:noFill/>
          <a:ln>
            <a:noFill/>
          </a:ln>
        </p:spPr>
      </p:pic>
      <p:pic>
        <p:nvPicPr>
          <p:cNvPr id="101" name="Google Shape;101;p2" descr="Sverige flagga (150 - 600 cm)"/>
          <p:cNvPicPr preferRelativeResize="0"/>
          <p:nvPr/>
        </p:nvPicPr>
        <p:blipFill rotWithShape="1">
          <a:blip r:embed="rId4">
            <a:alphaModFix/>
          </a:blip>
          <a:srcRect/>
          <a:stretch/>
        </p:blipFill>
        <p:spPr>
          <a:xfrm>
            <a:off x="4862513" y="2864644"/>
            <a:ext cx="1908549" cy="1128712"/>
          </a:xfrm>
          <a:prstGeom prst="rect">
            <a:avLst/>
          </a:prstGeom>
          <a:noFill/>
          <a:ln>
            <a:noFill/>
          </a:ln>
        </p:spPr>
      </p:pic>
      <p:pic>
        <p:nvPicPr>
          <p:cNvPr id="102" name="Google Shape;102;p2" descr="Handshake Illustration | Great PowerPoint ClipArt for Presentations -  PresenterMedia.com"/>
          <p:cNvPicPr preferRelativeResize="0"/>
          <p:nvPr/>
        </p:nvPicPr>
        <p:blipFill rotWithShape="1">
          <a:blip r:embed="rId5">
            <a:alphaModFix/>
          </a:blip>
          <a:srcRect/>
          <a:stretch/>
        </p:blipFill>
        <p:spPr>
          <a:xfrm>
            <a:off x="8490831" y="2952750"/>
            <a:ext cx="2150533" cy="12096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3"/>
          <p:cNvSpPr txBox="1">
            <a:spLocks noGrp="1"/>
          </p:cNvSpPr>
          <p:nvPr>
            <p:ph type="title"/>
          </p:nvPr>
        </p:nvSpPr>
        <p:spPr>
          <a:xfrm>
            <a:off x="838200" y="768719"/>
            <a:ext cx="10515600" cy="57240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3"/>
              </a:buClr>
              <a:buSzPts val="3300"/>
              <a:buFont typeface="Lucida Sans"/>
              <a:buNone/>
            </a:pPr>
            <a:r>
              <a:rPr lang="sv-SE" dirty="0"/>
              <a:t>Här kan du söka statliga medel för forskning och innovation!</a:t>
            </a:r>
            <a:endParaRPr dirty="0"/>
          </a:p>
        </p:txBody>
      </p:sp>
      <p:sp>
        <p:nvSpPr>
          <p:cNvPr id="108" name="Google Shape;108;p3"/>
          <p:cNvSpPr txBox="1">
            <a:spLocks noGrp="1"/>
          </p:cNvSpPr>
          <p:nvPr>
            <p:ph type="body" idx="1"/>
          </p:nvPr>
        </p:nvSpPr>
        <p:spPr>
          <a:xfrm>
            <a:off x="838200" y="1971675"/>
            <a:ext cx="5181600" cy="4054475"/>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1800"/>
              <a:buNone/>
            </a:pPr>
            <a:r>
              <a:rPr lang="sv-SE" sz="2000" b="1" dirty="0" err="1">
                <a:solidFill>
                  <a:schemeClr val="accent5"/>
                </a:solidFill>
                <a:latin typeface="Calibri"/>
                <a:cs typeface="Calibri"/>
                <a:sym typeface="Calibri"/>
              </a:rPr>
              <a:t>Vinnova</a:t>
            </a:r>
            <a:endParaRPr sz="2000" b="1" dirty="0">
              <a:solidFill>
                <a:schemeClr val="accent5"/>
              </a:solidFill>
              <a:latin typeface="Calibri"/>
              <a:cs typeface="Calibri"/>
              <a:sym typeface="Calibri"/>
            </a:endParaRPr>
          </a:p>
          <a:p>
            <a:pPr marL="0" lvl="0" indent="0" algn="l" rtl="0">
              <a:lnSpc>
                <a:spcPct val="100000"/>
              </a:lnSpc>
              <a:spcBef>
                <a:spcPts val="1000"/>
              </a:spcBef>
              <a:spcAft>
                <a:spcPts val="0"/>
              </a:spcAft>
              <a:buClr>
                <a:schemeClr val="lt1"/>
              </a:buClr>
              <a:buSzPts val="1800"/>
              <a:buNone/>
            </a:pPr>
            <a:r>
              <a:rPr lang="sv-SE" sz="1800" dirty="0">
                <a:latin typeface="Calibri"/>
                <a:ea typeface="Calibri"/>
                <a:cs typeface="Calibri"/>
                <a:sym typeface="Calibri"/>
              </a:rPr>
              <a:t>Vinnovas uppdrag är att stärka Sveriges innovationsförmåga för att bidra till hållbar tillväxt. </a:t>
            </a:r>
            <a:r>
              <a:rPr lang="sv-SE" sz="1800" dirty="0" err="1">
                <a:latin typeface="Calibri"/>
                <a:ea typeface="Calibri"/>
                <a:cs typeface="Calibri"/>
                <a:sym typeface="Calibri"/>
              </a:rPr>
              <a:t>Vinnova</a:t>
            </a:r>
            <a:r>
              <a:rPr lang="sv-SE" sz="1800" dirty="0">
                <a:latin typeface="Calibri"/>
                <a:ea typeface="Calibri"/>
                <a:cs typeface="Calibri"/>
                <a:sym typeface="Calibri"/>
              </a:rPr>
              <a:t> skapar möjligheter och drivkrafter för organisationer att tillsammans möta viktiga samhällsutmaningar. Genom Vinnovas stöd får företag och organisationer möjlighet att experimentera och testa nya idéer innan det blir lönsamt. Varje år satsar </a:t>
            </a:r>
            <a:r>
              <a:rPr lang="sv-SE" sz="1800" dirty="0" err="1">
                <a:latin typeface="Calibri"/>
                <a:ea typeface="Calibri"/>
                <a:cs typeface="Calibri"/>
                <a:sym typeface="Calibri"/>
              </a:rPr>
              <a:t>Vinnova</a:t>
            </a:r>
            <a:r>
              <a:rPr lang="sv-SE" sz="1800" dirty="0">
                <a:latin typeface="Calibri"/>
                <a:ea typeface="Calibri"/>
                <a:cs typeface="Calibri"/>
                <a:sym typeface="Calibri"/>
              </a:rPr>
              <a:t> ungefär tre miljarder kronor på forskning och innovation. På Vinnovas hemsida kan du läsa om de strategiska innovationsprogram (bland annat </a:t>
            </a:r>
            <a:r>
              <a:rPr lang="sv-SE" sz="1800" dirty="0" err="1">
                <a:latin typeface="Calibri"/>
                <a:ea typeface="Calibri"/>
                <a:cs typeface="Calibri"/>
                <a:sym typeface="Calibri"/>
              </a:rPr>
              <a:t>InfraSweden</a:t>
            </a:r>
            <a:r>
              <a:rPr lang="sv-SE" sz="1800" dirty="0">
                <a:latin typeface="Calibri"/>
                <a:ea typeface="Calibri"/>
                <a:cs typeface="Calibri"/>
                <a:sym typeface="Calibri"/>
              </a:rPr>
              <a:t>) som </a:t>
            </a:r>
            <a:r>
              <a:rPr lang="sv-SE" sz="1800" dirty="0" err="1">
                <a:latin typeface="Calibri"/>
                <a:ea typeface="Calibri"/>
                <a:cs typeface="Calibri"/>
                <a:sym typeface="Calibri"/>
              </a:rPr>
              <a:t>Vinnova</a:t>
            </a:r>
            <a:r>
              <a:rPr lang="sv-SE" sz="1800" dirty="0">
                <a:latin typeface="Calibri"/>
                <a:ea typeface="Calibri"/>
                <a:cs typeface="Calibri"/>
                <a:sym typeface="Calibri"/>
              </a:rPr>
              <a:t> är med och finansierar.</a:t>
            </a:r>
            <a:endParaRPr sz="1800" dirty="0">
              <a:latin typeface="Calibri"/>
              <a:ea typeface="Calibri"/>
              <a:cs typeface="Calibri"/>
              <a:sym typeface="Calibri"/>
            </a:endParaRPr>
          </a:p>
          <a:p>
            <a:pPr marL="0" lvl="0" indent="0" algn="l" rtl="0">
              <a:lnSpc>
                <a:spcPct val="107000"/>
              </a:lnSpc>
              <a:spcBef>
                <a:spcPts val="1000"/>
              </a:spcBef>
              <a:spcAft>
                <a:spcPts val="0"/>
              </a:spcAft>
              <a:buClr>
                <a:schemeClr val="lt1"/>
              </a:buClr>
              <a:buSzPts val="1800"/>
              <a:buNone/>
            </a:pPr>
            <a:r>
              <a:rPr lang="sv-SE" sz="1800" dirty="0">
                <a:latin typeface="Calibri"/>
                <a:ea typeface="Calibri"/>
                <a:cs typeface="Calibri"/>
                <a:sym typeface="Calibri"/>
              </a:rPr>
              <a:t>Läs mer på </a:t>
            </a:r>
            <a:r>
              <a:rPr lang="sv-SE" sz="1800" u="sng" dirty="0">
                <a:solidFill>
                  <a:schemeClr val="accent3"/>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www.vinnova.se</a:t>
            </a:r>
            <a:r>
              <a:rPr lang="sv-SE" sz="1800" dirty="0">
                <a:solidFill>
                  <a:schemeClr val="accent3"/>
                </a:solidFill>
                <a:latin typeface="Calibri"/>
                <a:ea typeface="Calibri"/>
                <a:cs typeface="Calibri"/>
                <a:sym typeface="Calibri"/>
              </a:rPr>
              <a:t> </a:t>
            </a:r>
            <a:endParaRPr dirty="0">
              <a:solidFill>
                <a:schemeClr val="accent3"/>
              </a:solidFill>
            </a:endParaRPr>
          </a:p>
          <a:p>
            <a:pPr marL="228600" lvl="0" indent="-127000" algn="l" rtl="0">
              <a:lnSpc>
                <a:spcPct val="100000"/>
              </a:lnSpc>
              <a:spcBef>
                <a:spcPts val="1800"/>
              </a:spcBef>
              <a:spcAft>
                <a:spcPts val="0"/>
              </a:spcAft>
              <a:buClr>
                <a:schemeClr val="lt1"/>
              </a:buClr>
              <a:buSzPts val="1600"/>
              <a:buNone/>
            </a:pPr>
            <a:endParaRPr dirty="0"/>
          </a:p>
        </p:txBody>
      </p:sp>
      <p:sp>
        <p:nvSpPr>
          <p:cNvPr id="109" name="Google Shape;109;p3"/>
          <p:cNvSpPr txBox="1">
            <a:spLocks noGrp="1"/>
          </p:cNvSpPr>
          <p:nvPr>
            <p:ph type="body" idx="2"/>
          </p:nvPr>
        </p:nvSpPr>
        <p:spPr>
          <a:xfrm>
            <a:off x="6172200" y="1971675"/>
            <a:ext cx="5181600" cy="4054475"/>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1800"/>
              <a:buNone/>
            </a:pPr>
            <a:r>
              <a:rPr lang="sv-SE" sz="2000" b="1" dirty="0">
                <a:solidFill>
                  <a:schemeClr val="accent5"/>
                </a:solidFill>
                <a:latin typeface="Calibri"/>
                <a:cs typeface="Calibri"/>
                <a:sym typeface="Calibri"/>
              </a:rPr>
              <a:t>Trafikverket</a:t>
            </a:r>
            <a:endParaRPr sz="2000" b="1" dirty="0">
              <a:solidFill>
                <a:schemeClr val="accent5"/>
              </a:solidFill>
              <a:latin typeface="Calibri"/>
              <a:cs typeface="Calibri"/>
            </a:endParaRPr>
          </a:p>
          <a:p>
            <a:pPr marL="0" lvl="0" indent="0" algn="l" rtl="0">
              <a:lnSpc>
                <a:spcPct val="100000"/>
              </a:lnSpc>
              <a:spcBef>
                <a:spcPts val="1000"/>
              </a:spcBef>
              <a:spcAft>
                <a:spcPts val="0"/>
              </a:spcAft>
              <a:buClr>
                <a:schemeClr val="lt1"/>
              </a:buClr>
              <a:buSzPts val="1800"/>
              <a:buNone/>
            </a:pPr>
            <a:r>
              <a:rPr lang="sv-SE" sz="1800" dirty="0">
                <a:latin typeface="Calibri"/>
                <a:ea typeface="Calibri"/>
                <a:cs typeface="Calibri"/>
                <a:sym typeface="Calibri"/>
              </a:rPr>
              <a:t>Trafikverket driver och finansierar forskning och innovation för 8 miljarder i syfte att bygga ny kunskap och utveckla nya lösningar för ett hållbart och tillgängligt Sverige.</a:t>
            </a:r>
            <a:endParaRPr dirty="0"/>
          </a:p>
          <a:p>
            <a:pPr marL="0" lvl="0" indent="0" algn="l" rtl="0">
              <a:lnSpc>
                <a:spcPct val="100000"/>
              </a:lnSpc>
              <a:spcBef>
                <a:spcPts val="1000"/>
              </a:spcBef>
              <a:spcAft>
                <a:spcPts val="0"/>
              </a:spcAft>
              <a:buClr>
                <a:schemeClr val="lt1"/>
              </a:buClr>
              <a:buSzPts val="1800"/>
              <a:buNone/>
            </a:pPr>
            <a:r>
              <a:rPr lang="sv-SE" sz="1800" dirty="0">
                <a:latin typeface="Calibri"/>
                <a:ea typeface="Calibri"/>
                <a:cs typeface="Calibri"/>
                <a:sym typeface="Calibri"/>
              </a:rPr>
              <a:t>Tillsammans med andra aktörer, som industri, näringsliv och akademi, genomför Trafikverket forskning och tar fram nya lösningar för att utveckla ett tillgängligt och hållbart transportsystem. </a:t>
            </a:r>
            <a:endParaRPr dirty="0"/>
          </a:p>
          <a:p>
            <a:pPr marL="0" lvl="0" indent="0" algn="l" rtl="0">
              <a:lnSpc>
                <a:spcPct val="107000"/>
              </a:lnSpc>
              <a:spcBef>
                <a:spcPts val="1000"/>
              </a:spcBef>
              <a:spcAft>
                <a:spcPts val="0"/>
              </a:spcAft>
              <a:buClr>
                <a:schemeClr val="lt1"/>
              </a:buClr>
              <a:buSzPts val="1600"/>
              <a:buNone/>
            </a:pPr>
            <a:r>
              <a:rPr lang="sv-SE" sz="1600" dirty="0">
                <a:latin typeface="Calibri"/>
                <a:ea typeface="Calibri"/>
                <a:cs typeface="Calibri"/>
                <a:sym typeface="Calibri"/>
              </a:rPr>
              <a:t>Läs mer på </a:t>
            </a:r>
            <a:r>
              <a:rPr lang="sv-SE" sz="1800" u="sng" dirty="0">
                <a:solidFill>
                  <a:schemeClr val="accent3"/>
                </a:solidFill>
                <a:latin typeface="Calibri"/>
                <a:cs typeface="Calibri"/>
                <a:sym typeface="Calibri"/>
                <a:hlinkClick r:id="rId4">
                  <a:extLst>
                    <a:ext uri="{A12FA001-AC4F-418D-AE19-62706E023703}">
                      <ahyp:hlinkClr xmlns:ahyp="http://schemas.microsoft.com/office/drawing/2018/hyperlinkcolor" val="tx"/>
                    </a:ext>
                  </a:extLst>
                </a:hlinkClick>
              </a:rPr>
              <a:t>https://bransch.trafikverket.se/for-dig-i-branschen/forskning-och-innovation/</a:t>
            </a:r>
            <a:r>
              <a:rPr lang="sv-SE" sz="1800" u="sng" dirty="0">
                <a:solidFill>
                  <a:schemeClr val="accent3"/>
                </a:solidFill>
                <a:latin typeface="Calibri"/>
                <a:cs typeface="Calibri"/>
                <a:sym typeface="Calibri"/>
              </a:rPr>
              <a:t> </a:t>
            </a:r>
            <a:endParaRPr sz="1800" u="sng" dirty="0">
              <a:solidFill>
                <a:schemeClr val="accent3"/>
              </a:solidFill>
              <a:latin typeface="Calibri"/>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Google Shape;115;p4"/>
          <p:cNvSpPr txBox="1">
            <a:spLocks noGrp="1"/>
          </p:cNvSpPr>
          <p:nvPr>
            <p:ph type="body" idx="1"/>
          </p:nvPr>
        </p:nvSpPr>
        <p:spPr>
          <a:xfrm>
            <a:off x="838200" y="2013857"/>
            <a:ext cx="5181600" cy="4012293"/>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accent5"/>
              </a:buClr>
              <a:buSzPts val="2000"/>
              <a:buNone/>
            </a:pPr>
            <a:r>
              <a:rPr lang="sv-SE" sz="2000" b="1" dirty="0">
                <a:solidFill>
                  <a:schemeClr val="accent5"/>
                </a:solidFill>
                <a:latin typeface="Calibri"/>
                <a:cs typeface="Calibri"/>
                <a:sym typeface="Calibri"/>
              </a:rPr>
              <a:t>Energimyndigheten</a:t>
            </a:r>
            <a:endParaRPr sz="2000" b="1" dirty="0">
              <a:solidFill>
                <a:schemeClr val="accent5"/>
              </a:solidFill>
              <a:latin typeface="Calibri"/>
              <a:cs typeface="Calibri"/>
            </a:endParaRPr>
          </a:p>
          <a:p>
            <a:pPr marL="0" lvl="0" indent="0" algn="l" rtl="0">
              <a:lnSpc>
                <a:spcPct val="107000"/>
              </a:lnSpc>
              <a:spcBef>
                <a:spcPts val="1000"/>
              </a:spcBef>
              <a:spcAft>
                <a:spcPts val="0"/>
              </a:spcAft>
              <a:buClr>
                <a:schemeClr val="lt1"/>
              </a:buClr>
              <a:buSzPts val="1600"/>
              <a:buNone/>
            </a:pPr>
            <a:r>
              <a:rPr lang="sv-SE" dirty="0">
                <a:latin typeface="Calibri"/>
                <a:ea typeface="Calibri"/>
                <a:cs typeface="Calibri"/>
                <a:sym typeface="Calibri"/>
              </a:rPr>
              <a:t>Energimyndigheten leder samhällets omställning till ett hållbart energisystem. Det gör man </a:t>
            </a:r>
            <a:r>
              <a:rPr lang="sv-SE" dirty="0" err="1">
                <a:latin typeface="Calibri"/>
                <a:ea typeface="Calibri"/>
                <a:cs typeface="Calibri"/>
                <a:sym typeface="Calibri"/>
              </a:rPr>
              <a:t>bl</a:t>
            </a:r>
            <a:r>
              <a:rPr lang="sv-SE" dirty="0">
                <a:latin typeface="Calibri"/>
                <a:ea typeface="Calibri"/>
                <a:cs typeface="Calibri"/>
                <a:sym typeface="Calibri"/>
              </a:rPr>
              <a:t> a genom att finansiera forskning om framtidens fordon och bränslen, förnybara energikällor och grön energiteknik. Energimyndigheten stöttar också affärsutveckling som gör det möjligt att kommersialisera innovationer och ser till att goda lösningar kan exporteras.</a:t>
            </a:r>
            <a:endParaRPr dirty="0"/>
          </a:p>
          <a:p>
            <a:pPr marL="0" lvl="0" indent="0" algn="l" rtl="0">
              <a:lnSpc>
                <a:spcPct val="107000"/>
              </a:lnSpc>
              <a:spcBef>
                <a:spcPts val="1800"/>
              </a:spcBef>
              <a:spcAft>
                <a:spcPts val="0"/>
              </a:spcAft>
              <a:buClr>
                <a:schemeClr val="lt1"/>
              </a:buClr>
              <a:buSzPts val="1600"/>
              <a:buNone/>
            </a:pPr>
            <a:r>
              <a:rPr lang="sv-SE" dirty="0">
                <a:latin typeface="Calibri"/>
                <a:ea typeface="Calibri"/>
                <a:cs typeface="Calibri"/>
                <a:sym typeface="Calibri"/>
              </a:rPr>
              <a:t>Läs mer på </a:t>
            </a:r>
            <a:r>
              <a:rPr lang="sv-SE" sz="1800" u="sng" dirty="0">
                <a:solidFill>
                  <a:schemeClr val="accent3"/>
                </a:solidFill>
                <a:latin typeface="Calibri"/>
                <a:cs typeface="Calibri"/>
                <a:sym typeface="Calibri"/>
                <a:hlinkClick r:id="rId3">
                  <a:extLst>
                    <a:ext uri="{A12FA001-AC4F-418D-AE19-62706E023703}">
                      <ahyp:hlinkClr xmlns:ahyp="http://schemas.microsoft.com/office/drawing/2018/hyperlinkcolor" val="tx"/>
                    </a:ext>
                  </a:extLst>
                </a:hlinkClick>
              </a:rPr>
              <a:t>www.energimyndigheten.se</a:t>
            </a:r>
            <a:r>
              <a:rPr lang="sv-SE" sz="1800" u="sng" dirty="0">
                <a:solidFill>
                  <a:schemeClr val="accent3"/>
                </a:solidFill>
                <a:latin typeface="Calibri"/>
                <a:cs typeface="Calibri"/>
                <a:sym typeface="Calibri"/>
              </a:rPr>
              <a:t> </a:t>
            </a:r>
            <a:endParaRPr sz="1800" u="sng" dirty="0">
              <a:solidFill>
                <a:schemeClr val="accent3"/>
              </a:solidFill>
              <a:latin typeface="Calibri"/>
              <a:cs typeface="Calibri"/>
            </a:endParaRPr>
          </a:p>
        </p:txBody>
      </p:sp>
      <p:sp>
        <p:nvSpPr>
          <p:cNvPr id="116" name="Google Shape;116;p4"/>
          <p:cNvSpPr txBox="1">
            <a:spLocks noGrp="1"/>
          </p:cNvSpPr>
          <p:nvPr>
            <p:ph type="body" idx="2"/>
          </p:nvPr>
        </p:nvSpPr>
        <p:spPr>
          <a:xfrm>
            <a:off x="6172200" y="2013857"/>
            <a:ext cx="5181600" cy="4012293"/>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2000"/>
              <a:buNone/>
            </a:pPr>
            <a:r>
              <a:rPr lang="sv-SE" sz="2000" b="1" dirty="0">
                <a:solidFill>
                  <a:schemeClr val="accent5"/>
                </a:solidFill>
                <a:latin typeface="Calibri"/>
                <a:cs typeface="Calibri"/>
                <a:sym typeface="Calibri"/>
              </a:rPr>
              <a:t>Tillväxtverket</a:t>
            </a:r>
            <a:endParaRPr sz="2000" b="1" dirty="0">
              <a:solidFill>
                <a:schemeClr val="accent5"/>
              </a:solidFill>
              <a:latin typeface="Calibri"/>
              <a:cs typeface="Calibri"/>
            </a:endParaRPr>
          </a:p>
          <a:p>
            <a:pPr marL="0" lvl="0" indent="0" algn="l" rtl="0">
              <a:lnSpc>
                <a:spcPct val="107000"/>
              </a:lnSpc>
              <a:spcBef>
                <a:spcPts val="1000"/>
              </a:spcBef>
              <a:spcAft>
                <a:spcPts val="0"/>
              </a:spcAft>
              <a:buClr>
                <a:schemeClr val="lt1"/>
              </a:buClr>
              <a:buSzPts val="1600"/>
              <a:buNone/>
            </a:pPr>
            <a:r>
              <a:rPr lang="sv-SE" sz="1600" dirty="0">
                <a:latin typeface="Calibri"/>
                <a:ea typeface="Calibri"/>
                <a:cs typeface="Calibri"/>
                <a:sym typeface="Calibri"/>
              </a:rPr>
              <a:t>Denna statliga myndighet ger stöd till verksamheter i många former. Små företag kan söka stöd för affärsutveckling genom checkar för digitalisering eller internationalisering. Företag kan söka stöd för bland annat investeringar, transporter och konsultkostnader. Tillväxtverket har även utlysningar av medel för regional utveckling och branschinsatser.</a:t>
            </a:r>
            <a:endParaRPr dirty="0"/>
          </a:p>
          <a:p>
            <a:pPr marL="0" lvl="0" indent="0" algn="l" rtl="0">
              <a:lnSpc>
                <a:spcPct val="107000"/>
              </a:lnSpc>
              <a:spcBef>
                <a:spcPts val="1800"/>
              </a:spcBef>
              <a:spcAft>
                <a:spcPts val="0"/>
              </a:spcAft>
              <a:buClr>
                <a:schemeClr val="lt1"/>
              </a:buClr>
              <a:buSzPts val="1600"/>
              <a:buNone/>
            </a:pPr>
            <a:r>
              <a:rPr lang="sv-SE" sz="1600" dirty="0">
                <a:latin typeface="Calibri"/>
                <a:ea typeface="Calibri"/>
                <a:cs typeface="Calibri"/>
                <a:sym typeface="Calibri"/>
              </a:rPr>
              <a:t>Läs mer på </a:t>
            </a:r>
            <a:r>
              <a:rPr lang="sv-SE" sz="1800" u="sng" dirty="0">
                <a:solidFill>
                  <a:schemeClr val="accent3"/>
                </a:solidFill>
                <a:latin typeface="Calibri"/>
                <a:cs typeface="Calibri"/>
                <a:sym typeface="Calibri"/>
                <a:hlinkClick r:id="rId4">
                  <a:extLst>
                    <a:ext uri="{A12FA001-AC4F-418D-AE19-62706E023703}">
                      <ahyp:hlinkClr xmlns:ahyp="http://schemas.microsoft.com/office/drawing/2018/hyperlinkcolor" val="tx"/>
                    </a:ext>
                  </a:extLst>
                </a:hlinkClick>
              </a:rPr>
              <a:t>www.tillvaxtverket.se</a:t>
            </a:r>
            <a:endParaRPr sz="1800" u="sng" dirty="0">
              <a:solidFill>
                <a:schemeClr val="accent3"/>
              </a:solidFill>
              <a:latin typeface="Calibri"/>
              <a:cs typeface="Calibri"/>
            </a:endParaRPr>
          </a:p>
          <a:p>
            <a:pPr marL="0" lvl="0" indent="0" algn="l" rtl="0">
              <a:lnSpc>
                <a:spcPct val="107000"/>
              </a:lnSpc>
              <a:spcBef>
                <a:spcPts val="1800"/>
              </a:spcBef>
              <a:spcAft>
                <a:spcPts val="0"/>
              </a:spcAft>
              <a:buClr>
                <a:schemeClr val="lt1"/>
              </a:buClr>
              <a:buSzPts val="1600"/>
              <a:buNone/>
            </a:pPr>
            <a:endParaRPr dirty="0"/>
          </a:p>
          <a:p>
            <a:pPr marL="0" lvl="0" indent="0" algn="l" rtl="0">
              <a:lnSpc>
                <a:spcPct val="100000"/>
              </a:lnSpc>
              <a:spcBef>
                <a:spcPts val="1800"/>
              </a:spcBef>
              <a:spcAft>
                <a:spcPts val="0"/>
              </a:spcAft>
              <a:buClr>
                <a:schemeClr val="lt1"/>
              </a:buClr>
              <a:buSzPts val="160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5"/>
          <p:cNvSpPr txBox="1">
            <a:spLocks noGrp="1"/>
          </p:cNvSpPr>
          <p:nvPr>
            <p:ph type="body" idx="1"/>
          </p:nvPr>
        </p:nvSpPr>
        <p:spPr>
          <a:xfrm>
            <a:off x="768532" y="1593668"/>
            <a:ext cx="5181600" cy="4519567"/>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1600"/>
              <a:buNone/>
            </a:pPr>
            <a:r>
              <a:rPr lang="sv-SE" sz="2000" b="1" dirty="0">
                <a:solidFill>
                  <a:schemeClr val="accent5"/>
                </a:solidFill>
                <a:latin typeface="Calibri"/>
                <a:cs typeface="Calibri"/>
                <a:sym typeface="Calibri"/>
              </a:rPr>
              <a:t>Almi Företagspartner AB</a:t>
            </a:r>
            <a:endParaRPr sz="2000" b="1" dirty="0">
              <a:solidFill>
                <a:schemeClr val="accent5"/>
              </a:solidFill>
              <a:latin typeface="Calibri"/>
              <a:cs typeface="Calibri"/>
            </a:endParaRPr>
          </a:p>
          <a:p>
            <a:pPr marL="0" lvl="0" indent="0" algn="l" rtl="0">
              <a:lnSpc>
                <a:spcPct val="100000"/>
              </a:lnSpc>
              <a:spcBef>
                <a:spcPts val="1000"/>
              </a:spcBef>
              <a:spcAft>
                <a:spcPts val="0"/>
              </a:spcAft>
              <a:buClr>
                <a:schemeClr val="lt1"/>
              </a:buClr>
              <a:buSzPts val="1600"/>
              <a:buNone/>
            </a:pPr>
            <a:r>
              <a:rPr lang="sv-SE" dirty="0">
                <a:latin typeface="Calibri"/>
                <a:ea typeface="Calibri"/>
                <a:cs typeface="Calibri"/>
                <a:sym typeface="Calibri"/>
              </a:rPr>
              <a:t>Almi Företagspartner AB ägs till 100 procent av svenska staten. Utöver moderbolaget Almi Företagspartner består koncernen av 16 regionala dotterbolag, vilket innebär att det inte behöver vara långt till närmaste kontor.</a:t>
            </a:r>
            <a:endParaRPr dirty="0"/>
          </a:p>
          <a:p>
            <a:pPr marL="0" lvl="0" indent="0" algn="l" rtl="0">
              <a:lnSpc>
                <a:spcPct val="100000"/>
              </a:lnSpc>
              <a:spcBef>
                <a:spcPts val="1000"/>
              </a:spcBef>
              <a:spcAft>
                <a:spcPts val="0"/>
              </a:spcAft>
              <a:buClr>
                <a:schemeClr val="lt1"/>
              </a:buClr>
              <a:buSzPts val="1600"/>
              <a:buNone/>
            </a:pPr>
            <a:r>
              <a:rPr lang="sv-SE" dirty="0">
                <a:latin typeface="Calibri"/>
                <a:ea typeface="Calibri"/>
                <a:cs typeface="Calibri"/>
                <a:sym typeface="Calibri"/>
              </a:rPr>
              <a:t>Almi erbjuder lån och affärsutveckling till företag med tillväxtpotential. Det gäller såväl företag som är i startup-fas som befintliga företag. Genom dotterbolaget Almi </a:t>
            </a:r>
            <a:r>
              <a:rPr lang="sv-SE" dirty="0" err="1">
                <a:latin typeface="Calibri"/>
                <a:ea typeface="Calibri"/>
                <a:cs typeface="Calibri"/>
                <a:sym typeface="Calibri"/>
              </a:rPr>
              <a:t>Invest</a:t>
            </a:r>
            <a:r>
              <a:rPr lang="sv-SE" dirty="0">
                <a:latin typeface="Calibri"/>
                <a:ea typeface="Calibri"/>
                <a:cs typeface="Calibri"/>
                <a:sym typeface="Calibri"/>
              </a:rPr>
              <a:t> investerar Almi riskkapital i företag i tidiga skeden med stor tillväxtpotential och en skalbar affärsidé.</a:t>
            </a:r>
            <a:endParaRPr dirty="0">
              <a:latin typeface="Times New Roman"/>
              <a:ea typeface="Times New Roman"/>
              <a:cs typeface="Times New Roman"/>
              <a:sym typeface="Times New Roman"/>
            </a:endParaRPr>
          </a:p>
          <a:p>
            <a:pPr marL="0" lvl="0" indent="0" algn="l" rtl="0">
              <a:lnSpc>
                <a:spcPct val="100000"/>
              </a:lnSpc>
              <a:spcBef>
                <a:spcPts val="1000"/>
              </a:spcBef>
              <a:spcAft>
                <a:spcPts val="0"/>
              </a:spcAft>
              <a:buClr>
                <a:schemeClr val="lt1"/>
              </a:buClr>
              <a:buSzPts val="1600"/>
              <a:buNone/>
            </a:pPr>
            <a:r>
              <a:rPr lang="sv-SE" dirty="0">
                <a:latin typeface="Calibri"/>
                <a:ea typeface="Calibri"/>
                <a:cs typeface="Calibri"/>
                <a:sym typeface="Calibri"/>
              </a:rPr>
              <a:t>Utifrån en dialog om företagets behov bedöms om det finns behov av Almis tjänster eller om det finns andra aktörer som bättre tillgodoser företagets behov.</a:t>
            </a:r>
            <a:endParaRPr dirty="0">
              <a:latin typeface="Times New Roman"/>
              <a:ea typeface="Times New Roman"/>
              <a:cs typeface="Times New Roman"/>
              <a:sym typeface="Times New Roman"/>
            </a:endParaRPr>
          </a:p>
          <a:p>
            <a:pPr marL="0" lvl="0" indent="0" algn="l" rtl="0">
              <a:lnSpc>
                <a:spcPct val="107000"/>
              </a:lnSpc>
              <a:spcBef>
                <a:spcPts val="1000"/>
              </a:spcBef>
              <a:spcAft>
                <a:spcPts val="0"/>
              </a:spcAft>
              <a:buClr>
                <a:schemeClr val="lt1"/>
              </a:buClr>
              <a:buSzPts val="1600"/>
              <a:buNone/>
            </a:pPr>
            <a:r>
              <a:rPr lang="sv-SE" dirty="0">
                <a:latin typeface="Calibri"/>
                <a:ea typeface="Calibri"/>
                <a:cs typeface="Calibri"/>
                <a:sym typeface="Calibri"/>
              </a:rPr>
              <a:t>Läs mer på </a:t>
            </a:r>
            <a:r>
              <a:rPr lang="sv-SE" sz="1800" u="sng" dirty="0">
                <a:solidFill>
                  <a:schemeClr val="accent3"/>
                </a:solidFill>
                <a:latin typeface="Calibri"/>
                <a:cs typeface="Calibri"/>
                <a:sym typeface="Calibri"/>
                <a:hlinkClick r:id="rId3">
                  <a:extLst>
                    <a:ext uri="{A12FA001-AC4F-418D-AE19-62706E023703}">
                      <ahyp:hlinkClr xmlns:ahyp="http://schemas.microsoft.com/office/drawing/2018/hyperlinkcolor" val="tx"/>
                    </a:ext>
                  </a:extLst>
                </a:hlinkClick>
              </a:rPr>
              <a:t>www.almi.se</a:t>
            </a:r>
            <a:r>
              <a:rPr lang="sv-SE" sz="1800" u="sng" dirty="0">
                <a:solidFill>
                  <a:schemeClr val="accent3"/>
                </a:solidFill>
                <a:latin typeface="Calibri"/>
                <a:cs typeface="Calibri"/>
                <a:sym typeface="Calibri"/>
              </a:rPr>
              <a:t> </a:t>
            </a:r>
            <a:endParaRPr sz="1800" u="sng" dirty="0">
              <a:solidFill>
                <a:schemeClr val="accent3"/>
              </a:solidFill>
              <a:latin typeface="Calibri"/>
              <a:cs typeface="Calibri"/>
            </a:endParaRPr>
          </a:p>
          <a:p>
            <a:pPr marL="0" lvl="0" indent="0" algn="l" rtl="0">
              <a:lnSpc>
                <a:spcPct val="100000"/>
              </a:lnSpc>
              <a:spcBef>
                <a:spcPts val="1800"/>
              </a:spcBef>
              <a:spcAft>
                <a:spcPts val="0"/>
              </a:spcAft>
              <a:buClr>
                <a:schemeClr val="lt1"/>
              </a:buClr>
              <a:buSzPts val="1600"/>
              <a:buNone/>
            </a:pPr>
            <a:endParaRPr dirty="0"/>
          </a:p>
        </p:txBody>
      </p:sp>
      <p:sp>
        <p:nvSpPr>
          <p:cNvPr id="122" name="Google Shape;122;p5"/>
          <p:cNvSpPr txBox="1">
            <a:spLocks noGrp="1"/>
          </p:cNvSpPr>
          <p:nvPr>
            <p:ph type="body" idx="2"/>
          </p:nvPr>
        </p:nvSpPr>
        <p:spPr>
          <a:xfrm>
            <a:off x="6172200" y="1506583"/>
            <a:ext cx="5181600" cy="4519567"/>
          </a:xfrm>
          <a:prstGeom prst="rect">
            <a:avLst/>
          </a:prstGeom>
          <a:noFill/>
          <a:ln>
            <a:noFill/>
          </a:ln>
        </p:spPr>
        <p:txBody>
          <a:bodyPr spcFirstLastPara="1" wrap="square" lIns="0" tIns="0" rIns="0" bIns="0" anchor="t" anchorCtr="0">
            <a:noAutofit/>
          </a:bodyPr>
          <a:lstStyle/>
          <a:p>
            <a:pPr marL="0" indent="0">
              <a:lnSpc>
                <a:spcPct val="107000"/>
              </a:lnSpc>
              <a:spcBef>
                <a:spcPts val="0"/>
              </a:spcBef>
              <a:buClr>
                <a:schemeClr val="accent5"/>
              </a:buClr>
              <a:buSzPts val="1600"/>
              <a:buNone/>
            </a:pPr>
            <a:r>
              <a:rPr lang="sv-SE" b="1" dirty="0">
                <a:solidFill>
                  <a:schemeClr val="accent3"/>
                </a:solidFill>
                <a:latin typeface="Calibri"/>
                <a:ea typeface="Calibri"/>
                <a:cs typeface="Calibri"/>
                <a:sym typeface="Calibri"/>
              </a:rPr>
              <a:t>Flera offentliga forskningsfinansiärer</a:t>
            </a:r>
          </a:p>
          <a:p>
            <a:pPr marL="0" indent="0">
              <a:lnSpc>
                <a:spcPct val="107000"/>
              </a:lnSpc>
              <a:spcBef>
                <a:spcPts val="0"/>
              </a:spcBef>
              <a:buClr>
                <a:schemeClr val="accent5"/>
              </a:buClr>
              <a:buSzPts val="1600"/>
              <a:buNone/>
            </a:pPr>
            <a:endParaRPr lang="sv-SE" b="1" dirty="0">
              <a:solidFill>
                <a:schemeClr val="accent5"/>
              </a:solidFill>
              <a:latin typeface="Calibri"/>
              <a:ea typeface="Calibri"/>
              <a:cs typeface="Calibri"/>
              <a:sym typeface="Calibri"/>
            </a:endParaRPr>
          </a:p>
          <a:p>
            <a:pPr marL="0" indent="0">
              <a:lnSpc>
                <a:spcPct val="107000"/>
              </a:lnSpc>
              <a:spcBef>
                <a:spcPts val="0"/>
              </a:spcBef>
              <a:buClr>
                <a:schemeClr val="accent5"/>
              </a:buClr>
              <a:buSzPts val="1600"/>
              <a:buNone/>
            </a:pPr>
            <a:r>
              <a:rPr lang="sv-SE" sz="2000" b="1" dirty="0">
                <a:solidFill>
                  <a:schemeClr val="accent5"/>
                </a:solidFill>
                <a:latin typeface="Calibri"/>
                <a:cs typeface="Calibri"/>
                <a:sym typeface="Calibri"/>
              </a:rPr>
              <a:t>Vetenskapsrådet</a:t>
            </a:r>
            <a:r>
              <a:rPr lang="sv-SE" dirty="0">
                <a:latin typeface="Calibri"/>
                <a:ea typeface="Calibri"/>
                <a:cs typeface="Calibri"/>
                <a:sym typeface="Calibri"/>
              </a:rPr>
              <a:t> finansierar i huvudsak grundläggande forskning, </a:t>
            </a:r>
            <a:r>
              <a:rPr lang="sv-SE" sz="1800" u="sng" dirty="0">
                <a:solidFill>
                  <a:schemeClr val="accent3"/>
                </a:solidFill>
                <a:latin typeface="Calibri"/>
                <a:cs typeface="Calibri"/>
                <a:sym typeface="Calibri"/>
                <a:hlinkClick r:id="rId4">
                  <a:extLst>
                    <a:ext uri="{A12FA001-AC4F-418D-AE19-62706E023703}">
                      <ahyp:hlinkClr xmlns:ahyp="http://schemas.microsoft.com/office/drawing/2018/hyperlinkcolor" val="tx"/>
                    </a:ext>
                  </a:extLst>
                </a:hlinkClick>
              </a:rPr>
              <a:t>www.vr.se</a:t>
            </a:r>
            <a:r>
              <a:rPr lang="sv-SE" sz="1800" u="sng" dirty="0">
                <a:solidFill>
                  <a:schemeClr val="accent3"/>
                </a:solidFill>
                <a:latin typeface="Calibri"/>
                <a:cs typeface="Calibri"/>
                <a:sym typeface="Calibri"/>
              </a:rPr>
              <a:t> </a:t>
            </a:r>
          </a:p>
          <a:p>
            <a:pPr marL="0" indent="0">
              <a:lnSpc>
                <a:spcPct val="107000"/>
              </a:lnSpc>
              <a:buSzPts val="1600"/>
              <a:buNone/>
            </a:pPr>
            <a:r>
              <a:rPr lang="sv-SE" sz="2000" b="1" dirty="0">
                <a:solidFill>
                  <a:schemeClr val="accent5"/>
                </a:solidFill>
                <a:latin typeface="Calibri"/>
                <a:cs typeface="Calibri"/>
                <a:sym typeface="Calibri"/>
              </a:rPr>
              <a:t>Forte</a:t>
            </a:r>
            <a:r>
              <a:rPr lang="sv-SE" dirty="0">
                <a:latin typeface="Calibri"/>
                <a:ea typeface="Calibri"/>
                <a:cs typeface="Calibri"/>
                <a:sym typeface="Calibri"/>
              </a:rPr>
              <a:t> är ett forskningsråd med fokus på hälsa, arbetsliv och välfärd, </a:t>
            </a:r>
            <a:r>
              <a:rPr lang="sv-SE" sz="1800" u="sng" dirty="0">
                <a:solidFill>
                  <a:schemeClr val="accent3"/>
                </a:solidFill>
                <a:latin typeface="Calibri"/>
                <a:cs typeface="Calibri"/>
                <a:sym typeface="Calibri"/>
                <a:hlinkClick r:id="rId5">
                  <a:extLst>
                    <a:ext uri="{A12FA001-AC4F-418D-AE19-62706E023703}">
                      <ahyp:hlinkClr xmlns:ahyp="http://schemas.microsoft.com/office/drawing/2018/hyperlinkcolor" val="tx"/>
                    </a:ext>
                  </a:extLst>
                </a:hlinkClick>
              </a:rPr>
              <a:t>www.forte.se</a:t>
            </a:r>
            <a:r>
              <a:rPr lang="sv-SE" sz="1800" u="sng" dirty="0">
                <a:solidFill>
                  <a:schemeClr val="accent3"/>
                </a:solidFill>
                <a:latin typeface="Calibri"/>
                <a:cs typeface="Calibri"/>
                <a:sym typeface="Calibri"/>
              </a:rPr>
              <a:t> </a:t>
            </a:r>
          </a:p>
          <a:p>
            <a:pPr marL="0" indent="0">
              <a:lnSpc>
                <a:spcPct val="107000"/>
              </a:lnSpc>
              <a:buSzPts val="1600"/>
              <a:buNone/>
            </a:pPr>
            <a:r>
              <a:rPr lang="sv-SE" sz="2000" b="1" dirty="0">
                <a:solidFill>
                  <a:schemeClr val="accent5"/>
                </a:solidFill>
                <a:latin typeface="Calibri"/>
                <a:cs typeface="Calibri"/>
                <a:sym typeface="Calibri"/>
              </a:rPr>
              <a:t>Formas</a:t>
            </a:r>
            <a:r>
              <a:rPr lang="sv-SE" dirty="0">
                <a:latin typeface="Calibri"/>
                <a:ea typeface="Calibri"/>
                <a:cs typeface="Calibri"/>
                <a:sym typeface="Calibri"/>
              </a:rPr>
              <a:t> är ett forskningsråd för hållbar utveckling inom miljö, areella näringar och samhällsbyggande, </a:t>
            </a:r>
            <a:r>
              <a:rPr lang="sv-SE" sz="1800" u="sng" dirty="0">
                <a:solidFill>
                  <a:schemeClr val="accent3"/>
                </a:solidFill>
                <a:latin typeface="Calibri"/>
                <a:cs typeface="Calibri"/>
                <a:sym typeface="Calibri"/>
                <a:hlinkClick r:id="rId6">
                  <a:extLst>
                    <a:ext uri="{A12FA001-AC4F-418D-AE19-62706E023703}">
                      <ahyp:hlinkClr xmlns:ahyp="http://schemas.microsoft.com/office/drawing/2018/hyperlinkcolor" val="tx"/>
                    </a:ext>
                  </a:extLst>
                </a:hlinkClick>
              </a:rPr>
              <a:t>www.formas.se</a:t>
            </a:r>
            <a:r>
              <a:rPr lang="sv-SE" sz="1800" u="sng" dirty="0">
                <a:solidFill>
                  <a:schemeClr val="accent3"/>
                </a:solidFill>
                <a:latin typeface="Calibri"/>
                <a:cs typeface="Calibri"/>
                <a:sym typeface="Calibri"/>
              </a:rPr>
              <a:t> </a:t>
            </a:r>
          </a:p>
          <a:p>
            <a:pPr marL="0" lvl="0" indent="0" algn="l" rtl="0">
              <a:lnSpc>
                <a:spcPct val="107000"/>
              </a:lnSpc>
              <a:spcBef>
                <a:spcPts val="0"/>
              </a:spcBef>
              <a:spcAft>
                <a:spcPts val="0"/>
              </a:spcAft>
              <a:buClr>
                <a:schemeClr val="accent5"/>
              </a:buClr>
              <a:buSzPts val="1600"/>
              <a:buNone/>
            </a:pPr>
            <a:endParaRPr lang="sv-SE" dirty="0">
              <a:latin typeface="Calibri"/>
              <a:ea typeface="Calibri"/>
              <a:cs typeface="Calibri"/>
              <a:sym typeface="Calibri"/>
            </a:endParaRPr>
          </a:p>
          <a:p>
            <a:pPr marL="0" lvl="0" indent="0" algn="l" rtl="0">
              <a:lnSpc>
                <a:spcPct val="107000"/>
              </a:lnSpc>
              <a:spcBef>
                <a:spcPts val="0"/>
              </a:spcBef>
              <a:spcAft>
                <a:spcPts val="0"/>
              </a:spcAft>
              <a:buClr>
                <a:schemeClr val="accent5"/>
              </a:buClr>
              <a:buSzPts val="1600"/>
              <a:buNone/>
            </a:pPr>
            <a:r>
              <a:rPr lang="sv-SE" dirty="0">
                <a:latin typeface="Calibri"/>
                <a:ea typeface="Calibri"/>
                <a:cs typeface="Calibri"/>
                <a:sym typeface="Calibri"/>
              </a:rPr>
              <a:t>Ett bra sätt att ta sig fram i </a:t>
            </a:r>
            <a:r>
              <a:rPr lang="sv-SE" dirty="0" err="1">
                <a:latin typeface="Calibri"/>
                <a:ea typeface="Calibri"/>
                <a:cs typeface="Calibri"/>
                <a:sym typeface="Calibri"/>
              </a:rPr>
              <a:t>innovationstödsystemet</a:t>
            </a:r>
            <a:r>
              <a:rPr lang="sv-SE" dirty="0">
                <a:latin typeface="Calibri"/>
                <a:ea typeface="Calibri"/>
                <a:cs typeface="Calibri"/>
                <a:sym typeface="Calibri"/>
              </a:rPr>
              <a:t> är att titta vilka </a:t>
            </a:r>
            <a:r>
              <a:rPr lang="sv-SE" dirty="0">
                <a:latin typeface="Calibri" panose="020F0502020204030204" pitchFamily="34" charset="0"/>
                <a:ea typeface="Calibri"/>
                <a:cs typeface="Calibri" panose="020F0502020204030204" pitchFamily="34" charset="0"/>
                <a:sym typeface="Calibri"/>
              </a:rPr>
              <a:t>vägledningsresurser som finns vid närmaste universitet eller högskola. D</a:t>
            </a:r>
            <a:r>
              <a:rPr lang="sv-SE" dirty="0">
                <a:latin typeface="Calibri" panose="020F0502020204030204" pitchFamily="34" charset="0"/>
                <a:cs typeface="Calibri" panose="020F0502020204030204" pitchFamily="34" charset="0"/>
              </a:rPr>
              <a:t>är man kan söka efter:</a:t>
            </a:r>
          </a:p>
          <a:p>
            <a:pPr marL="457200" lvl="0" indent="-342900" algn="l" rtl="0">
              <a:lnSpc>
                <a:spcPct val="107000"/>
              </a:lnSpc>
              <a:spcBef>
                <a:spcPts val="0"/>
              </a:spcBef>
              <a:spcAft>
                <a:spcPts val="0"/>
              </a:spcAft>
              <a:buSzPts val="1800"/>
              <a:buChar char="-"/>
            </a:pPr>
            <a:r>
              <a:rPr lang="sv-SE" dirty="0">
                <a:latin typeface="Calibri" panose="020F0502020204030204" pitchFamily="34" charset="0"/>
                <a:cs typeface="Calibri" panose="020F0502020204030204" pitchFamily="34" charset="0"/>
              </a:rPr>
              <a:t>Innovationskontor</a:t>
            </a:r>
          </a:p>
          <a:p>
            <a:pPr marL="457200" lvl="0" indent="-342900" algn="l" rtl="0">
              <a:lnSpc>
                <a:spcPct val="107000"/>
              </a:lnSpc>
              <a:spcBef>
                <a:spcPts val="0"/>
              </a:spcBef>
              <a:spcAft>
                <a:spcPts val="0"/>
              </a:spcAft>
              <a:buSzPts val="1800"/>
              <a:buChar char="-"/>
            </a:pPr>
            <a:r>
              <a:rPr lang="sv-SE" dirty="0">
                <a:latin typeface="Calibri" panose="020F0502020204030204" pitchFamily="34" charset="0"/>
                <a:cs typeface="Calibri" panose="020F0502020204030204" pitchFamily="34" charset="0"/>
              </a:rPr>
              <a:t>Inkubatorer</a:t>
            </a:r>
          </a:p>
          <a:p>
            <a:pPr marL="457200" lvl="0" indent="-342900" algn="l" rtl="0">
              <a:lnSpc>
                <a:spcPct val="107000"/>
              </a:lnSpc>
              <a:spcBef>
                <a:spcPts val="0"/>
              </a:spcBef>
              <a:spcAft>
                <a:spcPts val="0"/>
              </a:spcAft>
              <a:buSzPts val="1800"/>
              <a:buChar char="-"/>
            </a:pPr>
            <a:r>
              <a:rPr lang="sv-SE" dirty="0">
                <a:latin typeface="Calibri" panose="020F0502020204030204" pitchFamily="34" charset="0"/>
                <a:cs typeface="Calibri" panose="020F0502020204030204" pitchFamily="34" charset="0"/>
              </a:rPr>
              <a:t>Acceleratorer</a:t>
            </a:r>
          </a:p>
          <a:p>
            <a:pPr marL="457200" lvl="0" indent="-342900" algn="l" rtl="0">
              <a:lnSpc>
                <a:spcPct val="107000"/>
              </a:lnSpc>
              <a:spcBef>
                <a:spcPts val="0"/>
              </a:spcBef>
              <a:spcAft>
                <a:spcPts val="0"/>
              </a:spcAft>
              <a:buSzPts val="1800"/>
              <a:buChar char="-"/>
            </a:pPr>
            <a:r>
              <a:rPr lang="sv-SE" dirty="0">
                <a:latin typeface="Calibri" panose="020F0502020204030204" pitchFamily="34" charset="0"/>
                <a:cs typeface="Calibri" panose="020F0502020204030204" pitchFamily="34" charset="0"/>
              </a:rPr>
              <a:t>Fonder som investerar i start-</a:t>
            </a:r>
            <a:r>
              <a:rPr lang="sv-SE" dirty="0" err="1">
                <a:latin typeface="Calibri" panose="020F0502020204030204" pitchFamily="34" charset="0"/>
                <a:cs typeface="Calibri" panose="020F0502020204030204" pitchFamily="34" charset="0"/>
              </a:rPr>
              <a:t>ups</a:t>
            </a:r>
            <a:endParaRPr lang="sv-SE" dirty="0">
              <a:latin typeface="Calibri" panose="020F0502020204030204" pitchFamily="34" charset="0"/>
              <a:cs typeface="Calibri" panose="020F0502020204030204" pitchFamily="34" charset="0"/>
            </a:endParaRPr>
          </a:p>
          <a:p>
            <a:pPr marL="0" indent="0">
              <a:lnSpc>
                <a:spcPct val="107000"/>
              </a:lnSpc>
              <a:spcBef>
                <a:spcPts val="0"/>
              </a:spcBef>
              <a:buClr>
                <a:schemeClr val="accent5"/>
              </a:buClr>
              <a:buSzPts val="1600"/>
              <a:buNone/>
            </a:pPr>
            <a:endParaRPr lang="sv-SE" dirty="0"/>
          </a:p>
          <a:p>
            <a:pPr marL="0" lvl="0" indent="0" algn="l" rtl="0">
              <a:lnSpc>
                <a:spcPct val="107000"/>
              </a:lnSpc>
              <a:spcBef>
                <a:spcPts val="0"/>
              </a:spcBef>
              <a:spcAft>
                <a:spcPts val="0"/>
              </a:spcAft>
              <a:buClr>
                <a:schemeClr val="accent5"/>
              </a:buClr>
              <a:buSzPts val="160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6"/>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3"/>
              </a:buClr>
              <a:buSzPts val="3300"/>
              <a:buFont typeface="Lucida Sans"/>
              <a:buNone/>
            </a:pPr>
            <a:r>
              <a:rPr lang="sv-SE"/>
              <a:t>Få koll på statsstödsreglerna!</a:t>
            </a:r>
            <a:endParaRPr/>
          </a:p>
        </p:txBody>
      </p:sp>
      <p:sp>
        <p:nvSpPr>
          <p:cNvPr id="128" name="Google Shape;128;p6"/>
          <p:cNvSpPr txBox="1">
            <a:spLocks noGrp="1"/>
          </p:cNvSpPr>
          <p:nvPr>
            <p:ph type="body" idx="1"/>
          </p:nvPr>
        </p:nvSpPr>
        <p:spPr>
          <a:xfrm>
            <a:off x="838200" y="2013857"/>
            <a:ext cx="5181600" cy="4012293"/>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1000"/>
              </a:spcBef>
              <a:spcAft>
                <a:spcPts val="0"/>
              </a:spcAft>
              <a:buClr>
                <a:schemeClr val="lt1"/>
              </a:buClr>
              <a:buSzPts val="1600"/>
              <a:buNone/>
            </a:pPr>
            <a:r>
              <a:rPr lang="sv-SE" dirty="0">
                <a:latin typeface="Calibri"/>
                <a:ea typeface="Calibri"/>
                <a:cs typeface="Calibri"/>
                <a:sym typeface="Calibri"/>
              </a:rPr>
              <a:t>De bestämmelser som gör det möjligt för offentliga aktörer att ge stöd till företag finns i förordningen (2021:318) om statligt stöd till forskning och utveckling. Den bygger på EU-kommissionens allmänna gruppundantagsförordning (GBER) 651/20148 och på EU-förordningen om stöd av mindre betydelse 1407/20139. Reglerna utgår från den EU-rättsliga huvudprincipen att statligt stöd till företag normalt sett snedvrider konkurrensen, men att stödet medges i vissa undantagsfall. Bland undantagen finns stöd till forskning och utveckling samt innovation.</a:t>
            </a:r>
            <a:endParaRPr dirty="0">
              <a:latin typeface="Calibri"/>
              <a:ea typeface="Calibri"/>
              <a:cs typeface="Calibri"/>
              <a:sym typeface="Calibri"/>
            </a:endParaRPr>
          </a:p>
          <a:p>
            <a:pPr marL="0" marR="0" lvl="0" indent="0" algn="l" rtl="0">
              <a:lnSpc>
                <a:spcPct val="100000"/>
              </a:lnSpc>
              <a:spcBef>
                <a:spcPts val="1000"/>
              </a:spcBef>
              <a:spcAft>
                <a:spcPts val="0"/>
              </a:spcAft>
              <a:buClr>
                <a:schemeClr val="lt1"/>
              </a:buClr>
              <a:buSzPts val="1600"/>
              <a:buFont typeface="Arial"/>
              <a:buNone/>
            </a:pPr>
            <a:r>
              <a:rPr lang="sv-SE" dirty="0">
                <a:latin typeface="Calibri"/>
                <a:ea typeface="Calibri"/>
                <a:cs typeface="Calibri"/>
                <a:sym typeface="Calibri"/>
              </a:rPr>
              <a:t>För att veta vad man kan söka finansiering för och hur mycket man kan söka behöver man läsa på lite om dessa  statsstödsregler. Här kan du läsa mer om hur olika myndigheter redogör för statsstödsreglerna: </a:t>
            </a:r>
            <a:endParaRPr dirty="0">
              <a:latin typeface="Calibri"/>
              <a:ea typeface="Calibri"/>
              <a:cs typeface="Calibri"/>
              <a:sym typeface="Calibri"/>
            </a:endParaRPr>
          </a:p>
        </p:txBody>
      </p:sp>
      <p:sp>
        <p:nvSpPr>
          <p:cNvPr id="129" name="Google Shape;129;p6"/>
          <p:cNvSpPr txBox="1">
            <a:spLocks noGrp="1"/>
          </p:cNvSpPr>
          <p:nvPr>
            <p:ph type="body" idx="2"/>
          </p:nvPr>
        </p:nvSpPr>
        <p:spPr>
          <a:xfrm>
            <a:off x="6172200" y="2013857"/>
            <a:ext cx="5181600" cy="4012293"/>
          </a:xfrm>
          <a:prstGeom prst="rect">
            <a:avLst/>
          </a:prstGeom>
          <a:noFill/>
          <a:ln>
            <a:noFill/>
          </a:ln>
        </p:spPr>
        <p:txBody>
          <a:bodyPr spcFirstLastPara="1" wrap="square" lIns="0" tIns="0" rIns="0" bIns="0" anchor="t" anchorCtr="0">
            <a:noAutofit/>
          </a:bodyPr>
          <a:lstStyle/>
          <a:p>
            <a:pPr marL="89999" lvl="0" indent="0" algn="l" rtl="0">
              <a:lnSpc>
                <a:spcPct val="100000"/>
              </a:lnSpc>
              <a:spcBef>
                <a:spcPts val="0"/>
              </a:spcBef>
              <a:spcAft>
                <a:spcPts val="0"/>
              </a:spcAft>
              <a:buClr>
                <a:schemeClr val="lt1"/>
              </a:buClr>
              <a:buSzPts val="1600"/>
              <a:buNone/>
            </a:pPr>
            <a:endParaRPr>
              <a:latin typeface="Calibri"/>
              <a:ea typeface="Calibri"/>
              <a:cs typeface="Calibri"/>
              <a:sym typeface="Calibri"/>
            </a:endParaRPr>
          </a:p>
          <a:p>
            <a:pPr marL="457200" lvl="0" indent="-342900" algn="l" rtl="0">
              <a:lnSpc>
                <a:spcPct val="100000"/>
              </a:lnSpc>
              <a:spcBef>
                <a:spcPts val="0"/>
              </a:spcBef>
              <a:spcAft>
                <a:spcPts val="0"/>
              </a:spcAft>
              <a:buSzPts val="1800"/>
              <a:buFont typeface="Calibri"/>
              <a:buChar char="•"/>
            </a:pPr>
            <a:r>
              <a:rPr lang="sv-SE">
                <a:latin typeface="Calibri"/>
                <a:ea typeface="Calibri"/>
                <a:cs typeface="Calibri"/>
                <a:sym typeface="Calibri"/>
              </a:rPr>
              <a:t>Vinnova: </a:t>
            </a:r>
            <a:r>
              <a:rPr lang="sv-SE" u="sng">
                <a:solidFill>
                  <a:schemeClr val="accent3"/>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Statligt stöd till ekonomisk verksamhet</a:t>
            </a:r>
            <a:r>
              <a:rPr lang="sv-SE">
                <a:solidFill>
                  <a:schemeClr val="accent3"/>
                </a:solidFill>
                <a:latin typeface="Calibri"/>
                <a:ea typeface="Calibri"/>
                <a:cs typeface="Calibri"/>
                <a:sym typeface="Calibri"/>
              </a:rPr>
              <a:t> </a:t>
            </a:r>
            <a:r>
              <a:rPr lang="sv-SE">
                <a:latin typeface="Calibri"/>
                <a:ea typeface="Calibri"/>
                <a:cs typeface="Calibri"/>
                <a:sym typeface="Calibri"/>
              </a:rPr>
              <a:t>och</a:t>
            </a:r>
            <a:r>
              <a:rPr lang="sv-SE">
                <a:solidFill>
                  <a:schemeClr val="accent3"/>
                </a:solidFill>
                <a:latin typeface="Calibri"/>
                <a:ea typeface="Calibri"/>
                <a:cs typeface="Calibri"/>
                <a:sym typeface="Calibri"/>
              </a:rPr>
              <a:t> </a:t>
            </a:r>
            <a:r>
              <a:rPr lang="sv-SE" u="sng">
                <a:solidFill>
                  <a:schemeClr val="accent3"/>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Tabell stödnivåer</a:t>
            </a:r>
            <a:r>
              <a:rPr lang="sv-SE">
                <a:latin typeface="Calibri"/>
                <a:ea typeface="Calibri"/>
                <a:cs typeface="Calibri"/>
                <a:sym typeface="Calibri"/>
              </a:rPr>
              <a:t>.</a:t>
            </a:r>
            <a:endParaRPr>
              <a:latin typeface="Calibri"/>
              <a:ea typeface="Calibri"/>
              <a:cs typeface="Calibri"/>
              <a:sym typeface="Calibri"/>
            </a:endParaRPr>
          </a:p>
          <a:p>
            <a:pPr marL="457200" lvl="0" indent="-342900" algn="l" rtl="0">
              <a:lnSpc>
                <a:spcPct val="100000"/>
              </a:lnSpc>
              <a:spcBef>
                <a:spcPts val="0"/>
              </a:spcBef>
              <a:spcAft>
                <a:spcPts val="0"/>
              </a:spcAft>
              <a:buSzPts val="1800"/>
              <a:buFont typeface="Calibri"/>
              <a:buChar char="•"/>
            </a:pPr>
            <a:r>
              <a:rPr lang="sv-SE">
                <a:latin typeface="Calibri"/>
                <a:ea typeface="Calibri"/>
                <a:cs typeface="Calibri"/>
                <a:sym typeface="Calibri"/>
              </a:rPr>
              <a:t>Trafikverket: </a:t>
            </a:r>
            <a:r>
              <a:rPr lang="sv-SE">
                <a:solidFill>
                  <a:schemeClr val="accent3"/>
                </a:solidFill>
                <a:latin typeface="Calibri"/>
                <a:ea typeface="Calibri"/>
                <a:cs typeface="Calibri"/>
                <a:sym typeface="Calibri"/>
              </a:rPr>
              <a:t>Trafikverkets forsknings- och innovationsplan För åren 2023-2028 </a:t>
            </a:r>
            <a:r>
              <a:rPr lang="sv-SE">
                <a:latin typeface="Calibri"/>
                <a:ea typeface="Calibri"/>
                <a:cs typeface="Calibri"/>
                <a:sym typeface="Calibri"/>
              </a:rPr>
              <a:t>(sid 11-14)</a:t>
            </a:r>
            <a:endParaRPr>
              <a:latin typeface="Calibri"/>
              <a:ea typeface="Calibri"/>
              <a:cs typeface="Calibri"/>
              <a:sym typeface="Calibri"/>
            </a:endParaRPr>
          </a:p>
          <a:p>
            <a:pPr marL="457200" lvl="0" indent="-342900" algn="l" rtl="0">
              <a:lnSpc>
                <a:spcPct val="100000"/>
              </a:lnSpc>
              <a:spcBef>
                <a:spcPts val="0"/>
              </a:spcBef>
              <a:spcAft>
                <a:spcPts val="0"/>
              </a:spcAft>
              <a:buSzPts val="1800"/>
              <a:buFont typeface="Calibri"/>
              <a:buChar char="•"/>
            </a:pPr>
            <a:r>
              <a:rPr lang="sv-SE">
                <a:latin typeface="Calibri"/>
                <a:ea typeface="Calibri"/>
                <a:cs typeface="Calibri"/>
                <a:sym typeface="Calibri"/>
              </a:rPr>
              <a:t>Energimyndigheten:  </a:t>
            </a:r>
            <a:r>
              <a:rPr lang="sv-SE" u="sng">
                <a:solidFill>
                  <a:schemeClr val="accent3"/>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Maximala stödnivåer och stödberättigande kostnader</a:t>
            </a:r>
            <a:r>
              <a:rPr lang="sv-SE">
                <a:latin typeface="Calibri"/>
                <a:ea typeface="Calibri"/>
                <a:cs typeface="Calibri"/>
                <a:sym typeface="Calibri"/>
              </a:rPr>
              <a:t>. </a:t>
            </a:r>
            <a:endParaRPr>
              <a:latin typeface="Calibri"/>
              <a:ea typeface="Calibri"/>
              <a:cs typeface="Calibri"/>
              <a:sym typeface="Calibri"/>
            </a:endParaRPr>
          </a:p>
          <a:p>
            <a:pPr marL="228600" lvl="0" indent="-127000" algn="l" rtl="0">
              <a:lnSpc>
                <a:spcPct val="100000"/>
              </a:lnSpc>
              <a:spcBef>
                <a:spcPts val="0"/>
              </a:spcBef>
              <a:spcAft>
                <a:spcPts val="0"/>
              </a:spcAft>
              <a:buClr>
                <a:schemeClr val="lt1"/>
              </a:buClr>
              <a:buSzPts val="1600"/>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7"/>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3"/>
              </a:buClr>
              <a:buSzPts val="3300"/>
              <a:buFont typeface="Lucida Sans"/>
              <a:buNone/>
            </a:pPr>
            <a:r>
              <a:rPr lang="sv-SE" dirty="0"/>
              <a:t>Helt eller delvis privat kapital: några exempel!</a:t>
            </a:r>
            <a:endParaRPr dirty="0"/>
          </a:p>
        </p:txBody>
      </p:sp>
      <p:sp>
        <p:nvSpPr>
          <p:cNvPr id="135" name="Google Shape;135;p7"/>
          <p:cNvSpPr txBox="1">
            <a:spLocks noGrp="1"/>
          </p:cNvSpPr>
          <p:nvPr>
            <p:ph type="body" idx="2"/>
          </p:nvPr>
        </p:nvSpPr>
        <p:spPr>
          <a:xfrm>
            <a:off x="6172200" y="2013857"/>
            <a:ext cx="5181600" cy="4012293"/>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2000"/>
              <a:buNone/>
            </a:pPr>
            <a:r>
              <a:rPr lang="sv-SE" sz="2000" b="1" dirty="0">
                <a:solidFill>
                  <a:schemeClr val="accent5"/>
                </a:solidFill>
                <a:latin typeface="Calibri"/>
                <a:ea typeface="Calibri"/>
                <a:cs typeface="Calibri"/>
                <a:sym typeface="Calibri"/>
              </a:rPr>
              <a:t>Svenska Byggbranschens </a:t>
            </a:r>
            <a:r>
              <a:rPr lang="sv-SE" sz="2000" b="1" dirty="0" err="1">
                <a:solidFill>
                  <a:schemeClr val="accent5"/>
                </a:solidFill>
                <a:latin typeface="Calibri"/>
                <a:ea typeface="Calibri"/>
                <a:cs typeface="Calibri"/>
                <a:sym typeface="Calibri"/>
              </a:rPr>
              <a:t>UtvecklingsFond</a:t>
            </a:r>
            <a:r>
              <a:rPr lang="sv-SE" sz="2000" b="1" dirty="0">
                <a:solidFill>
                  <a:schemeClr val="accent5"/>
                </a:solidFill>
                <a:latin typeface="Calibri"/>
                <a:ea typeface="Calibri"/>
                <a:cs typeface="Calibri"/>
                <a:sym typeface="Calibri"/>
              </a:rPr>
              <a:t> (SBUF)</a:t>
            </a:r>
          </a:p>
          <a:p>
            <a:pPr marL="0" lvl="0" indent="0" algn="l" rtl="0">
              <a:lnSpc>
                <a:spcPct val="107000"/>
              </a:lnSpc>
              <a:spcBef>
                <a:spcPts val="0"/>
              </a:spcBef>
              <a:spcAft>
                <a:spcPts val="0"/>
              </a:spcAft>
              <a:buClr>
                <a:schemeClr val="lt1"/>
              </a:buClr>
              <a:buSzPts val="1600"/>
              <a:buNone/>
            </a:pPr>
            <a:r>
              <a:rPr lang="sv-SE" dirty="0">
                <a:latin typeface="Calibri" panose="020F0502020204030204" pitchFamily="34" charset="0"/>
                <a:cs typeface="Calibri" panose="020F0502020204030204" pitchFamily="34" charset="0"/>
                <a:sym typeface="Calibri"/>
              </a:rPr>
              <a:t>SBUF är en privat finansiär som ger projektbidrag till företagen som är medlemmar hos uppdragsgivarna Byggföretagen och Installatörsföretagen. Projekten adresserar hållbarhet i aspekter som gynnar samhällsbyggandet, produktiviteten och företagens vardag. </a:t>
            </a:r>
          </a:p>
          <a:p>
            <a:pPr marL="0" lvl="0" indent="0" algn="l" rtl="0">
              <a:lnSpc>
                <a:spcPct val="107000"/>
              </a:lnSpc>
              <a:spcBef>
                <a:spcPts val="0"/>
              </a:spcBef>
              <a:spcAft>
                <a:spcPts val="0"/>
              </a:spcAft>
              <a:buClr>
                <a:schemeClr val="lt1"/>
              </a:buClr>
              <a:buSzPts val="1600"/>
              <a:buNone/>
            </a:pPr>
            <a:endParaRPr lang="sv-SE" dirty="0">
              <a:latin typeface="Calibri" panose="020F0502020204030204" pitchFamily="34" charset="0"/>
              <a:cs typeface="Calibri" panose="020F0502020204030204" pitchFamily="34" charset="0"/>
              <a:sym typeface="Calibri"/>
            </a:endParaRPr>
          </a:p>
          <a:p>
            <a:pPr marL="0" lvl="0" indent="0" algn="l" rtl="0">
              <a:lnSpc>
                <a:spcPct val="107000"/>
              </a:lnSpc>
              <a:spcBef>
                <a:spcPts val="0"/>
              </a:spcBef>
              <a:spcAft>
                <a:spcPts val="0"/>
              </a:spcAft>
              <a:buClr>
                <a:schemeClr val="lt1"/>
              </a:buClr>
              <a:buSzPts val="1600"/>
              <a:buNone/>
            </a:pPr>
            <a:r>
              <a:rPr lang="sv-SE" dirty="0">
                <a:latin typeface="Calibri" panose="020F0502020204030204" pitchFamily="34" charset="0"/>
                <a:cs typeface="Calibri" panose="020F0502020204030204" pitchFamily="34" charset="0"/>
                <a:sym typeface="Calibri"/>
              </a:rPr>
              <a:t>Vissa områden är i ett särskilt viktigt skede för utvecklingen av byggsektorn. SBUF finansierar gärna projekt inom; digitalisering, hållbarhet, säkerhet och arbetsmiljö samt Management.</a:t>
            </a:r>
            <a:endParaRPr dirty="0">
              <a:latin typeface="Calibri" panose="020F0502020204030204" pitchFamily="34" charset="0"/>
              <a:cs typeface="Calibri" panose="020F0502020204030204" pitchFamily="34" charset="0"/>
              <a:sym typeface="Calibri"/>
            </a:endParaRPr>
          </a:p>
          <a:p>
            <a:pPr marL="0" indent="0">
              <a:lnSpc>
                <a:spcPct val="107000"/>
              </a:lnSpc>
              <a:spcBef>
                <a:spcPts val="1800"/>
              </a:spcBef>
              <a:buSzPts val="1600"/>
              <a:buNone/>
            </a:pPr>
            <a:r>
              <a:rPr lang="sv-SE" dirty="0">
                <a:latin typeface="Calibri"/>
                <a:ea typeface="Calibri"/>
                <a:cs typeface="Calibri"/>
                <a:sym typeface="Calibri"/>
              </a:rPr>
              <a:t>Läs mer på </a:t>
            </a:r>
            <a:r>
              <a:rPr lang="sv-SE" sz="1800" u="sng" dirty="0">
                <a:solidFill>
                  <a:schemeClr val="accent3"/>
                </a:solidFill>
                <a:latin typeface="Calibri"/>
                <a:cs typeface="Calibri"/>
                <a:sym typeface="Calibri"/>
                <a:hlinkClick r:id="rId3">
                  <a:extLst>
                    <a:ext uri="{A12FA001-AC4F-418D-AE19-62706E023703}">
                      <ahyp:hlinkClr xmlns:ahyp="http://schemas.microsoft.com/office/drawing/2018/hyperlinkcolor" val="tx"/>
                    </a:ext>
                  </a:extLst>
                </a:hlinkClick>
              </a:rPr>
              <a:t>www.sbuf.se</a:t>
            </a:r>
            <a:endParaRPr lang="sv-SE" sz="1800" dirty="0">
              <a:latin typeface="Calibri"/>
              <a:ea typeface="Calibri"/>
              <a:cs typeface="Calibri"/>
              <a:sym typeface="Calibri"/>
            </a:endParaRPr>
          </a:p>
          <a:p>
            <a:pPr marL="0" indent="0">
              <a:lnSpc>
                <a:spcPct val="107000"/>
              </a:lnSpc>
              <a:spcBef>
                <a:spcPts val="1800"/>
              </a:spcBef>
              <a:buSzPts val="1600"/>
              <a:buNone/>
            </a:pPr>
            <a:endParaRPr lang="sv-SE" sz="1800" u="sng" dirty="0">
              <a:solidFill>
                <a:schemeClr val="accent3"/>
              </a:solidFill>
              <a:latin typeface="Calibri"/>
              <a:cs typeface="Calibri"/>
            </a:endParaRPr>
          </a:p>
          <a:p>
            <a:pPr marL="0" lvl="0" indent="0" algn="l" rtl="0">
              <a:lnSpc>
                <a:spcPct val="107000"/>
              </a:lnSpc>
              <a:spcBef>
                <a:spcPts val="1800"/>
              </a:spcBef>
              <a:spcAft>
                <a:spcPts val="0"/>
              </a:spcAft>
              <a:buClr>
                <a:schemeClr val="lt1"/>
              </a:buClr>
              <a:buSzPts val="1600"/>
              <a:buNone/>
            </a:pPr>
            <a:endParaRPr dirty="0">
              <a:latin typeface="Calibri"/>
              <a:ea typeface="Calibri"/>
              <a:cs typeface="Calibri"/>
              <a:sym typeface="Calibri"/>
            </a:endParaRPr>
          </a:p>
        </p:txBody>
      </p:sp>
      <p:sp>
        <p:nvSpPr>
          <p:cNvPr id="136" name="Google Shape;136;p7"/>
          <p:cNvSpPr txBox="1">
            <a:spLocks noGrp="1"/>
          </p:cNvSpPr>
          <p:nvPr>
            <p:ph type="body" idx="1"/>
          </p:nvPr>
        </p:nvSpPr>
        <p:spPr>
          <a:xfrm>
            <a:off x="838200" y="2013857"/>
            <a:ext cx="5181600" cy="4012293"/>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1600"/>
              <a:buNone/>
            </a:pPr>
            <a:r>
              <a:rPr lang="sv-SE" sz="2000" b="1" dirty="0">
                <a:solidFill>
                  <a:schemeClr val="accent3"/>
                </a:solidFill>
                <a:latin typeface="Calibri"/>
                <a:ea typeface="Calibri"/>
                <a:cs typeface="Calibri"/>
                <a:sym typeface="Calibri"/>
              </a:rPr>
              <a:t>En uppsjö av privata aktörer!</a:t>
            </a:r>
          </a:p>
          <a:p>
            <a:pPr marL="0" lvl="0" indent="0" algn="l" rtl="0">
              <a:lnSpc>
                <a:spcPct val="107000"/>
              </a:lnSpc>
              <a:spcBef>
                <a:spcPts val="0"/>
              </a:spcBef>
              <a:spcAft>
                <a:spcPts val="0"/>
              </a:spcAft>
              <a:buClr>
                <a:schemeClr val="accent5"/>
              </a:buClr>
              <a:buSzPts val="1600"/>
              <a:buNone/>
            </a:pPr>
            <a:r>
              <a:rPr lang="sv-SE" dirty="0">
                <a:latin typeface="Calibri" panose="020F0502020204030204" pitchFamily="34" charset="0"/>
                <a:cs typeface="Calibri" panose="020F0502020204030204" pitchFamily="34" charset="0"/>
              </a:rPr>
              <a:t>Det finns många privata aktörer på kapitalmarknaden. Det handlar om allt från enskilda personer som fungerar som affärsänglar till Venture </a:t>
            </a:r>
            <a:r>
              <a:rPr lang="sv-SE" dirty="0" err="1">
                <a:latin typeface="Calibri" panose="020F0502020204030204" pitchFamily="34" charset="0"/>
                <a:cs typeface="Calibri" panose="020F0502020204030204" pitchFamily="34" charset="0"/>
              </a:rPr>
              <a:t>Builders</a:t>
            </a:r>
            <a:r>
              <a:rPr lang="sv-SE" dirty="0">
                <a:latin typeface="Calibri" panose="020F0502020204030204" pitchFamily="34" charset="0"/>
                <a:cs typeface="Calibri" panose="020F0502020204030204" pitchFamily="34" charset="0"/>
              </a:rPr>
              <a:t> samt Venture </a:t>
            </a:r>
            <a:r>
              <a:rPr lang="sv-SE" dirty="0" err="1">
                <a:latin typeface="Calibri" panose="020F0502020204030204" pitchFamily="34" charset="0"/>
                <a:cs typeface="Calibri" panose="020F0502020204030204" pitchFamily="34" charset="0"/>
              </a:rPr>
              <a:t>Capital</a:t>
            </a:r>
            <a:r>
              <a:rPr lang="sv-SE" dirty="0">
                <a:latin typeface="Calibri" panose="020F0502020204030204" pitchFamily="34" charset="0"/>
                <a:cs typeface="Calibri" panose="020F0502020204030204" pitchFamily="34" charset="0"/>
              </a:rPr>
              <a:t>-företag och även etablerade industriföretag som investerar i start-</a:t>
            </a:r>
            <a:r>
              <a:rPr lang="sv-SE" dirty="0" err="1">
                <a:latin typeface="Calibri" panose="020F0502020204030204" pitchFamily="34" charset="0"/>
                <a:cs typeface="Calibri" panose="020F0502020204030204" pitchFamily="34" charset="0"/>
              </a:rPr>
              <a:t>ups</a:t>
            </a:r>
            <a:r>
              <a:rPr lang="sv-SE" dirty="0">
                <a:latin typeface="Calibri" panose="020F0502020204030204" pitchFamily="34" charset="0"/>
                <a:cs typeface="Calibri" panose="020F0502020204030204" pitchFamily="34" charset="0"/>
              </a:rPr>
              <a:t>. Ett sätt att komma i kontakt med dessa är genom universitet och högskolor, där man kan söka efter:</a:t>
            </a:r>
          </a:p>
          <a:p>
            <a:pPr marL="457200" lvl="0" indent="-342900" algn="l" rtl="0">
              <a:lnSpc>
                <a:spcPct val="107000"/>
              </a:lnSpc>
              <a:spcBef>
                <a:spcPts val="0"/>
              </a:spcBef>
              <a:spcAft>
                <a:spcPts val="0"/>
              </a:spcAft>
              <a:buSzPts val="1800"/>
              <a:buChar char="-"/>
            </a:pPr>
            <a:r>
              <a:rPr lang="sv-SE" dirty="0">
                <a:latin typeface="Calibri" panose="020F0502020204030204" pitchFamily="34" charset="0"/>
                <a:cs typeface="Calibri" panose="020F0502020204030204" pitchFamily="34" charset="0"/>
              </a:rPr>
              <a:t>Innovationskontor</a:t>
            </a:r>
          </a:p>
          <a:p>
            <a:pPr marL="457200" lvl="0" indent="-342900" algn="l" rtl="0">
              <a:lnSpc>
                <a:spcPct val="107000"/>
              </a:lnSpc>
              <a:spcBef>
                <a:spcPts val="0"/>
              </a:spcBef>
              <a:spcAft>
                <a:spcPts val="0"/>
              </a:spcAft>
              <a:buSzPts val="1800"/>
              <a:buChar char="-"/>
            </a:pPr>
            <a:r>
              <a:rPr lang="sv-SE" dirty="0">
                <a:latin typeface="Calibri" panose="020F0502020204030204" pitchFamily="34" charset="0"/>
                <a:cs typeface="Calibri" panose="020F0502020204030204" pitchFamily="34" charset="0"/>
              </a:rPr>
              <a:t>Inkubatorer</a:t>
            </a:r>
          </a:p>
          <a:p>
            <a:pPr marL="457200" lvl="0" indent="-342900" algn="l" rtl="0">
              <a:lnSpc>
                <a:spcPct val="107000"/>
              </a:lnSpc>
              <a:spcBef>
                <a:spcPts val="0"/>
              </a:spcBef>
              <a:spcAft>
                <a:spcPts val="0"/>
              </a:spcAft>
              <a:buSzPts val="1800"/>
              <a:buChar char="-"/>
            </a:pPr>
            <a:r>
              <a:rPr lang="sv-SE" dirty="0">
                <a:latin typeface="Calibri" panose="020F0502020204030204" pitchFamily="34" charset="0"/>
                <a:cs typeface="Calibri" panose="020F0502020204030204" pitchFamily="34" charset="0"/>
              </a:rPr>
              <a:t>Acceleratorer</a:t>
            </a:r>
          </a:p>
          <a:p>
            <a:pPr marL="457200" lvl="0" indent="-342900" algn="l" rtl="0">
              <a:lnSpc>
                <a:spcPct val="107000"/>
              </a:lnSpc>
              <a:spcBef>
                <a:spcPts val="0"/>
              </a:spcBef>
              <a:spcAft>
                <a:spcPts val="0"/>
              </a:spcAft>
              <a:buSzPts val="1800"/>
              <a:buChar char="-"/>
            </a:pPr>
            <a:r>
              <a:rPr lang="sv-SE" dirty="0">
                <a:latin typeface="Calibri" panose="020F0502020204030204" pitchFamily="34" charset="0"/>
                <a:cs typeface="Calibri" panose="020F0502020204030204" pitchFamily="34" charset="0"/>
              </a:rPr>
              <a:t>Fonder som investerar i start-</a:t>
            </a:r>
            <a:r>
              <a:rPr lang="sv-SE" dirty="0" err="1">
                <a:latin typeface="Calibri" panose="020F0502020204030204" pitchFamily="34" charset="0"/>
                <a:cs typeface="Calibri" panose="020F0502020204030204" pitchFamily="34" charset="0"/>
              </a:rPr>
              <a:t>ups</a:t>
            </a:r>
            <a:endParaRPr lang="sv-SE" dirty="0">
              <a:latin typeface="Calibri" panose="020F0502020204030204" pitchFamily="34" charset="0"/>
              <a:cs typeface="Calibri" panose="020F0502020204030204" pitchFamily="34" charset="0"/>
            </a:endParaRPr>
          </a:p>
          <a:p>
            <a:pPr marL="457200" lvl="0" indent="-342900" algn="l" rtl="0">
              <a:lnSpc>
                <a:spcPct val="107000"/>
              </a:lnSpc>
              <a:spcBef>
                <a:spcPts val="0"/>
              </a:spcBef>
              <a:spcAft>
                <a:spcPts val="0"/>
              </a:spcAft>
              <a:buSzPts val="1800"/>
              <a:buChar char="-"/>
            </a:pPr>
            <a:endParaRPr lang="sv-SE" dirty="0">
              <a:latin typeface="Calibri" panose="020F0502020204030204" pitchFamily="34" charset="0"/>
              <a:cs typeface="Calibri" panose="020F0502020204030204" pitchFamily="34" charset="0"/>
            </a:endParaRPr>
          </a:p>
          <a:p>
            <a:pPr marL="114300" lvl="0" indent="0" algn="l" rtl="0">
              <a:lnSpc>
                <a:spcPct val="107000"/>
              </a:lnSpc>
              <a:spcBef>
                <a:spcPts val="0"/>
              </a:spcBef>
              <a:spcAft>
                <a:spcPts val="0"/>
              </a:spcAft>
              <a:buSzPts val="1800"/>
              <a:buNone/>
            </a:pPr>
            <a:r>
              <a:rPr lang="sv-SE" dirty="0">
                <a:latin typeface="Calibri" panose="020F0502020204030204" pitchFamily="34" charset="0"/>
                <a:cs typeface="Calibri" panose="020F0502020204030204" pitchFamily="34" charset="0"/>
              </a:rPr>
              <a:t>På de följande sidorna presenteras några intressanta aktörer. </a:t>
            </a:r>
          </a:p>
          <a:p>
            <a:pPr marL="228600" lvl="0" indent="-127000" algn="l" rtl="0">
              <a:lnSpc>
                <a:spcPct val="100000"/>
              </a:lnSpc>
              <a:spcBef>
                <a:spcPts val="1800"/>
              </a:spcBef>
              <a:spcAft>
                <a:spcPts val="0"/>
              </a:spcAft>
              <a:buClr>
                <a:schemeClr val="lt1"/>
              </a:buClr>
              <a:buSzPts val="160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5" name="Google Shape;135;p7"/>
          <p:cNvSpPr txBox="1">
            <a:spLocks noGrp="1"/>
          </p:cNvSpPr>
          <p:nvPr>
            <p:ph type="body" idx="2"/>
          </p:nvPr>
        </p:nvSpPr>
        <p:spPr>
          <a:xfrm>
            <a:off x="838200" y="1859853"/>
            <a:ext cx="5181600" cy="4012293"/>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2000"/>
              <a:buNone/>
            </a:pPr>
            <a:r>
              <a:rPr lang="sv-SE" sz="2000" b="1" dirty="0">
                <a:solidFill>
                  <a:schemeClr val="accent5"/>
                </a:solidFill>
                <a:latin typeface="Calibri"/>
                <a:ea typeface="Calibri"/>
                <a:cs typeface="Calibri"/>
                <a:sym typeface="Calibri"/>
              </a:rPr>
              <a:t>Swedish Private Equity &amp; Venture </a:t>
            </a:r>
            <a:r>
              <a:rPr lang="sv-SE" sz="2000" b="1" dirty="0" err="1">
                <a:solidFill>
                  <a:schemeClr val="accent5"/>
                </a:solidFill>
                <a:latin typeface="Calibri"/>
                <a:ea typeface="Calibri"/>
                <a:cs typeface="Calibri"/>
                <a:sym typeface="Calibri"/>
              </a:rPr>
              <a:t>Capital</a:t>
            </a:r>
            <a:r>
              <a:rPr lang="sv-SE" sz="2000" b="1" dirty="0">
                <a:solidFill>
                  <a:schemeClr val="accent5"/>
                </a:solidFill>
                <a:latin typeface="Calibri"/>
                <a:ea typeface="Calibri"/>
                <a:cs typeface="Calibri"/>
                <a:sym typeface="Calibri"/>
              </a:rPr>
              <a:t> Association (SVCA)</a:t>
            </a:r>
          </a:p>
          <a:p>
            <a:pPr marL="0" lvl="0" indent="0" algn="l" rtl="0">
              <a:lnSpc>
                <a:spcPct val="107000"/>
              </a:lnSpc>
              <a:spcBef>
                <a:spcPts val="1000"/>
              </a:spcBef>
              <a:spcAft>
                <a:spcPts val="0"/>
              </a:spcAft>
              <a:buClr>
                <a:schemeClr val="lt1"/>
              </a:buClr>
              <a:buSzPts val="1600"/>
              <a:buNone/>
            </a:pPr>
            <a:r>
              <a:rPr lang="sv-SE" dirty="0">
                <a:latin typeface="Calibri"/>
                <a:ea typeface="Calibri"/>
                <a:cs typeface="Calibri"/>
                <a:sym typeface="Calibri"/>
              </a:rPr>
              <a:t>SVCA är en obunden, ideell intresseförening för företag och personer som verkar inom det svenska private </a:t>
            </a:r>
            <a:r>
              <a:rPr lang="sv-SE" dirty="0" err="1">
                <a:latin typeface="Calibri"/>
                <a:ea typeface="Calibri"/>
                <a:cs typeface="Calibri"/>
                <a:sym typeface="Calibri"/>
              </a:rPr>
              <a:t>equity</a:t>
            </a:r>
            <a:r>
              <a:rPr lang="sv-SE" dirty="0">
                <a:latin typeface="Calibri"/>
                <a:ea typeface="Calibri"/>
                <a:cs typeface="Calibri"/>
                <a:sym typeface="Calibri"/>
              </a:rPr>
              <a:t>-området, innefattande såväl </a:t>
            </a:r>
            <a:r>
              <a:rPr lang="sv-SE" dirty="0" err="1">
                <a:latin typeface="Calibri"/>
                <a:ea typeface="Calibri"/>
                <a:cs typeface="Calibri"/>
                <a:sym typeface="Calibri"/>
              </a:rPr>
              <a:t>buyout</a:t>
            </a:r>
            <a:r>
              <a:rPr lang="sv-SE" dirty="0">
                <a:latin typeface="Calibri"/>
                <a:ea typeface="Calibri"/>
                <a:cs typeface="Calibri"/>
                <a:sym typeface="Calibri"/>
              </a:rPr>
              <a:t> som venture </a:t>
            </a:r>
            <a:r>
              <a:rPr lang="sv-SE" dirty="0" err="1">
                <a:latin typeface="Calibri"/>
                <a:ea typeface="Calibri"/>
                <a:cs typeface="Calibri"/>
                <a:sym typeface="Calibri"/>
              </a:rPr>
              <a:t>capital</a:t>
            </a:r>
            <a:r>
              <a:rPr lang="sv-SE" dirty="0">
                <a:latin typeface="Calibri"/>
                <a:ea typeface="Calibri"/>
                <a:cs typeface="Calibri"/>
                <a:sym typeface="Calibri"/>
              </a:rPr>
              <a:t> samt affärsänglar och affärsängelnätverk. På hemsidan finns en hel del tips för den som söker riskkapital.</a:t>
            </a:r>
            <a:endParaRPr lang="sv-SE" dirty="0"/>
          </a:p>
          <a:p>
            <a:pPr marL="0" lvl="0" indent="0">
              <a:lnSpc>
                <a:spcPct val="107000"/>
              </a:lnSpc>
              <a:buSzPts val="1600"/>
              <a:buNone/>
            </a:pPr>
            <a:r>
              <a:rPr lang="sv-SE" dirty="0">
                <a:latin typeface="Calibri"/>
                <a:ea typeface="Calibri"/>
                <a:cs typeface="Calibri"/>
                <a:sym typeface="Calibri"/>
              </a:rPr>
              <a:t>Läs mer på </a:t>
            </a:r>
            <a:r>
              <a:rPr lang="sv-SE" sz="1800" u="sng" dirty="0">
                <a:solidFill>
                  <a:schemeClr val="accent3"/>
                </a:solidFill>
                <a:latin typeface="Calibri"/>
                <a:cs typeface="Calibri"/>
                <a:sym typeface="Calibri"/>
                <a:hlinkClick r:id="rId3">
                  <a:extLst>
                    <a:ext uri="{A12FA001-AC4F-418D-AE19-62706E023703}">
                      <ahyp:hlinkClr xmlns:ahyp="http://schemas.microsoft.com/office/drawing/2018/hyperlinkcolor" val="tx"/>
                    </a:ext>
                  </a:extLst>
                </a:hlinkClick>
              </a:rPr>
              <a:t>www.svca.se</a:t>
            </a:r>
            <a:r>
              <a:rPr lang="sv-SE" sz="1800" u="sng" dirty="0">
                <a:solidFill>
                  <a:schemeClr val="accent3"/>
                </a:solidFill>
                <a:latin typeface="Calibri"/>
                <a:cs typeface="Calibri"/>
                <a:sym typeface="Calibri"/>
              </a:rPr>
              <a:t> </a:t>
            </a:r>
            <a:endParaRPr lang="sv-SE" sz="1800" u="sng" dirty="0">
              <a:solidFill>
                <a:schemeClr val="accent3"/>
              </a:solidFill>
              <a:latin typeface="Calibri"/>
              <a:cs typeface="Calibri"/>
            </a:endParaRPr>
          </a:p>
          <a:p>
            <a:pPr marL="0" lvl="0" indent="0" algn="l" rtl="0">
              <a:lnSpc>
                <a:spcPct val="107000"/>
              </a:lnSpc>
              <a:spcBef>
                <a:spcPts val="1800"/>
              </a:spcBef>
              <a:spcAft>
                <a:spcPts val="0"/>
              </a:spcAft>
              <a:buClr>
                <a:schemeClr val="lt1"/>
              </a:buClr>
              <a:buSzPts val="1600"/>
              <a:buNone/>
            </a:pPr>
            <a:endParaRPr dirty="0">
              <a:latin typeface="Calibri"/>
              <a:ea typeface="Calibri"/>
              <a:cs typeface="Calibri"/>
              <a:sym typeface="Calibri"/>
            </a:endParaRPr>
          </a:p>
          <a:p>
            <a:pPr marL="0" lvl="0" indent="0" algn="l" rtl="0">
              <a:lnSpc>
                <a:spcPct val="107000"/>
              </a:lnSpc>
              <a:spcBef>
                <a:spcPts val="1800"/>
              </a:spcBef>
              <a:spcAft>
                <a:spcPts val="0"/>
              </a:spcAft>
              <a:buClr>
                <a:schemeClr val="lt1"/>
              </a:buClr>
              <a:buSzPts val="1600"/>
              <a:buNone/>
            </a:pPr>
            <a:endParaRPr dirty="0">
              <a:latin typeface="Calibri"/>
              <a:ea typeface="Calibri"/>
              <a:cs typeface="Calibri"/>
              <a:sym typeface="Calibri"/>
            </a:endParaRPr>
          </a:p>
          <a:p>
            <a:pPr marL="0" lvl="0" indent="0" algn="l" rtl="0">
              <a:lnSpc>
                <a:spcPct val="107000"/>
              </a:lnSpc>
              <a:spcBef>
                <a:spcPts val="1800"/>
              </a:spcBef>
              <a:spcAft>
                <a:spcPts val="0"/>
              </a:spcAft>
              <a:buClr>
                <a:schemeClr val="lt1"/>
              </a:buClr>
              <a:buSzPts val="1600"/>
              <a:buNone/>
            </a:pPr>
            <a:endParaRPr dirty="0">
              <a:latin typeface="Calibri"/>
              <a:ea typeface="Calibri"/>
              <a:cs typeface="Calibri"/>
              <a:sym typeface="Calibri"/>
            </a:endParaRPr>
          </a:p>
        </p:txBody>
      </p:sp>
      <p:sp>
        <p:nvSpPr>
          <p:cNvPr id="136" name="Google Shape;136;p7"/>
          <p:cNvSpPr txBox="1">
            <a:spLocks noGrp="1"/>
          </p:cNvSpPr>
          <p:nvPr>
            <p:ph type="body" idx="1"/>
          </p:nvPr>
        </p:nvSpPr>
        <p:spPr>
          <a:xfrm>
            <a:off x="6172200" y="1859852"/>
            <a:ext cx="5181600" cy="4012293"/>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2000"/>
              <a:buNone/>
            </a:pPr>
            <a:r>
              <a:rPr lang="sv-SE" sz="2000" b="1" dirty="0">
                <a:solidFill>
                  <a:schemeClr val="accent5"/>
                </a:solidFill>
                <a:latin typeface="Calibri"/>
                <a:ea typeface="Calibri"/>
                <a:cs typeface="Calibri"/>
                <a:sym typeface="Calibri"/>
              </a:rPr>
              <a:t>Polar </a:t>
            </a:r>
            <a:r>
              <a:rPr lang="sv-SE" sz="2000" b="1" dirty="0" err="1">
                <a:solidFill>
                  <a:schemeClr val="accent5"/>
                </a:solidFill>
                <a:latin typeface="Calibri"/>
                <a:ea typeface="Calibri"/>
                <a:cs typeface="Calibri"/>
                <a:sym typeface="Calibri"/>
              </a:rPr>
              <a:t>Structure</a:t>
            </a:r>
            <a:endParaRPr lang="sv-SE" sz="2000" b="1" dirty="0">
              <a:solidFill>
                <a:schemeClr val="accent5"/>
              </a:solidFill>
              <a:latin typeface="Calibri"/>
              <a:ea typeface="Calibri"/>
              <a:cs typeface="Calibri"/>
              <a:sym typeface="Calibri"/>
            </a:endParaRPr>
          </a:p>
          <a:p>
            <a:pPr marL="0" lvl="0" indent="0" algn="l" rtl="0">
              <a:lnSpc>
                <a:spcPct val="107000"/>
              </a:lnSpc>
              <a:spcBef>
                <a:spcPts val="1000"/>
              </a:spcBef>
              <a:spcAft>
                <a:spcPts val="0"/>
              </a:spcAft>
              <a:buClr>
                <a:schemeClr val="lt1"/>
              </a:buClr>
              <a:buSzPts val="1600"/>
              <a:buNone/>
            </a:pPr>
            <a:r>
              <a:rPr lang="sv-SE" dirty="0">
                <a:latin typeface="Calibri"/>
                <a:ea typeface="Calibri"/>
                <a:cs typeface="Calibri"/>
                <a:sym typeface="Calibri"/>
              </a:rPr>
              <a:t>Polar </a:t>
            </a:r>
            <a:r>
              <a:rPr lang="sv-SE" dirty="0" err="1">
                <a:latin typeface="Calibri"/>
                <a:ea typeface="Calibri"/>
                <a:cs typeface="Calibri"/>
                <a:sym typeface="Calibri"/>
              </a:rPr>
              <a:t>Structure</a:t>
            </a:r>
            <a:r>
              <a:rPr lang="sv-SE" dirty="0">
                <a:latin typeface="Calibri"/>
                <a:ea typeface="Calibri"/>
                <a:cs typeface="Calibri"/>
                <a:sym typeface="Calibri"/>
              </a:rPr>
              <a:t> är en investerare och grundare av nya företag som utvecklar och äger motståndskraftig och hållbar infrastruktur. De har en ansvarsfull och långsiktig ägarmodell som möjliggör omställningen, både för den privata och den offentliga sektorn. Fokus på att erbjuda infrastruktur ’As-a-Service’.</a:t>
            </a:r>
            <a:endParaRPr lang="sv-SE" dirty="0"/>
          </a:p>
          <a:p>
            <a:pPr marL="0" indent="0">
              <a:lnSpc>
                <a:spcPct val="107000"/>
              </a:lnSpc>
              <a:buSzPts val="1600"/>
              <a:buNone/>
            </a:pPr>
            <a:r>
              <a:rPr lang="sv-SE" dirty="0">
                <a:latin typeface="Calibri"/>
                <a:ea typeface="Calibri"/>
                <a:cs typeface="Calibri"/>
                <a:sym typeface="Calibri"/>
              </a:rPr>
              <a:t>Läs mer på </a:t>
            </a:r>
            <a:r>
              <a:rPr lang="sv-SE" sz="1800" u="sng" dirty="0">
                <a:solidFill>
                  <a:schemeClr val="accent3"/>
                </a:solidFill>
                <a:latin typeface="Calibri"/>
                <a:cs typeface="Calibri"/>
                <a:sym typeface="Calibri"/>
                <a:hlinkClick r:id="rId4">
                  <a:extLst>
                    <a:ext uri="{A12FA001-AC4F-418D-AE19-62706E023703}">
                      <ahyp:hlinkClr xmlns:ahyp="http://schemas.microsoft.com/office/drawing/2018/hyperlinkcolor" val="tx"/>
                    </a:ext>
                  </a:extLst>
                </a:hlinkClick>
              </a:rPr>
              <a:t>www.polarstructure.se</a:t>
            </a:r>
            <a:r>
              <a:rPr lang="sv-SE" sz="1800" u="sng" dirty="0">
                <a:solidFill>
                  <a:schemeClr val="accent3"/>
                </a:solidFill>
                <a:latin typeface="Calibri"/>
                <a:cs typeface="Calibri"/>
                <a:sym typeface="Calibri"/>
              </a:rPr>
              <a:t> </a:t>
            </a:r>
          </a:p>
          <a:p>
            <a:pPr marL="228600" lvl="0" indent="-127000" algn="l" rtl="0">
              <a:lnSpc>
                <a:spcPct val="100000"/>
              </a:lnSpc>
              <a:spcBef>
                <a:spcPts val="1800"/>
              </a:spcBef>
              <a:spcAft>
                <a:spcPts val="0"/>
              </a:spcAft>
              <a:buClr>
                <a:schemeClr val="lt1"/>
              </a:buClr>
              <a:buSzPts val="1600"/>
              <a:buNone/>
            </a:pPr>
            <a:endParaRPr dirty="0"/>
          </a:p>
        </p:txBody>
      </p:sp>
    </p:spTree>
    <p:extLst>
      <p:ext uri="{BB962C8B-B14F-4D97-AF65-F5344CB8AC3E}">
        <p14:creationId xmlns:p14="http://schemas.microsoft.com/office/powerpoint/2010/main" val="2404063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8"/>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3"/>
              </a:buClr>
              <a:buSzPts val="3300"/>
              <a:buFont typeface="Lucida Sans"/>
              <a:buNone/>
            </a:pPr>
            <a:endParaRPr/>
          </a:p>
        </p:txBody>
      </p:sp>
      <p:sp>
        <p:nvSpPr>
          <p:cNvPr id="142" name="Google Shape;142;p8"/>
          <p:cNvSpPr txBox="1">
            <a:spLocks noGrp="1"/>
          </p:cNvSpPr>
          <p:nvPr>
            <p:ph type="body" idx="1"/>
          </p:nvPr>
        </p:nvSpPr>
        <p:spPr>
          <a:xfrm>
            <a:off x="838200" y="2013857"/>
            <a:ext cx="5181600" cy="4012293"/>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1800"/>
              <a:buNone/>
            </a:pPr>
            <a:r>
              <a:rPr lang="sv-SE" sz="1800" b="1" dirty="0" err="1">
                <a:solidFill>
                  <a:schemeClr val="accent5"/>
                </a:solidFill>
                <a:latin typeface="Calibri"/>
                <a:ea typeface="Calibri"/>
                <a:cs typeface="Calibri"/>
                <a:sym typeface="Calibri"/>
              </a:rPr>
              <a:t>Connect</a:t>
            </a:r>
            <a:r>
              <a:rPr lang="sv-SE" sz="1800" b="1" dirty="0">
                <a:solidFill>
                  <a:schemeClr val="accent5"/>
                </a:solidFill>
                <a:latin typeface="Calibri"/>
                <a:ea typeface="Calibri"/>
                <a:cs typeface="Calibri"/>
                <a:sym typeface="Calibri"/>
              </a:rPr>
              <a:t> Sverige</a:t>
            </a:r>
            <a:endParaRPr dirty="0"/>
          </a:p>
          <a:p>
            <a:pPr marL="0" lvl="0" indent="0" algn="l" rtl="0">
              <a:lnSpc>
                <a:spcPct val="107000"/>
              </a:lnSpc>
              <a:spcBef>
                <a:spcPts val="1000"/>
              </a:spcBef>
              <a:spcAft>
                <a:spcPts val="0"/>
              </a:spcAft>
              <a:buClr>
                <a:schemeClr val="lt1"/>
              </a:buClr>
              <a:buSzPts val="1600"/>
              <a:buNone/>
            </a:pPr>
            <a:r>
              <a:rPr lang="sv-SE" sz="1600" dirty="0" err="1">
                <a:latin typeface="Calibri"/>
                <a:ea typeface="Calibri"/>
                <a:cs typeface="Calibri"/>
                <a:sym typeface="Calibri"/>
              </a:rPr>
              <a:t>Connect</a:t>
            </a:r>
            <a:r>
              <a:rPr lang="sv-SE" sz="1600" dirty="0">
                <a:latin typeface="Calibri"/>
                <a:ea typeface="Calibri"/>
                <a:cs typeface="Calibri"/>
                <a:sym typeface="Calibri"/>
              </a:rPr>
              <a:t> </a:t>
            </a:r>
            <a:r>
              <a:rPr lang="sv-SE" sz="1600" dirty="0" err="1">
                <a:latin typeface="Calibri"/>
                <a:ea typeface="Calibri"/>
                <a:cs typeface="Calibri"/>
                <a:sym typeface="Calibri"/>
              </a:rPr>
              <a:t>är</a:t>
            </a:r>
            <a:r>
              <a:rPr lang="sv-SE" sz="1600" dirty="0">
                <a:latin typeface="Calibri"/>
                <a:ea typeface="Calibri"/>
                <a:cs typeface="Calibri"/>
                <a:sym typeface="Calibri"/>
              </a:rPr>
              <a:t> ett privat initiativ utan vinstintresse som </a:t>
            </a:r>
            <a:r>
              <a:rPr lang="sv-SE" sz="1600" dirty="0" err="1">
                <a:latin typeface="Calibri"/>
                <a:ea typeface="Calibri"/>
                <a:cs typeface="Calibri"/>
                <a:sym typeface="Calibri"/>
              </a:rPr>
              <a:t>hjälper</a:t>
            </a:r>
            <a:r>
              <a:rPr lang="sv-SE" sz="1600" dirty="0">
                <a:latin typeface="Calibri"/>
                <a:ea typeface="Calibri"/>
                <a:cs typeface="Calibri"/>
                <a:sym typeface="Calibri"/>
              </a:rPr>
              <a:t> </a:t>
            </a:r>
            <a:r>
              <a:rPr lang="sv-SE" sz="1600" dirty="0" err="1">
                <a:latin typeface="Calibri"/>
                <a:ea typeface="Calibri"/>
                <a:cs typeface="Calibri"/>
                <a:sym typeface="Calibri"/>
              </a:rPr>
              <a:t>företag</a:t>
            </a:r>
            <a:r>
              <a:rPr lang="sv-SE" sz="1600" dirty="0">
                <a:latin typeface="Calibri"/>
                <a:ea typeface="Calibri"/>
                <a:cs typeface="Calibri"/>
                <a:sym typeface="Calibri"/>
              </a:rPr>
              <a:t> att </a:t>
            </a:r>
            <a:r>
              <a:rPr lang="sv-SE" sz="1600" dirty="0" err="1">
                <a:latin typeface="Calibri"/>
                <a:ea typeface="Calibri"/>
                <a:cs typeface="Calibri"/>
                <a:sym typeface="Calibri"/>
              </a:rPr>
              <a:t>växa</a:t>
            </a:r>
            <a:r>
              <a:rPr lang="sv-SE" sz="1600" dirty="0">
                <a:latin typeface="Calibri"/>
                <a:ea typeface="Calibri"/>
                <a:cs typeface="Calibri"/>
                <a:sym typeface="Calibri"/>
              </a:rPr>
              <a:t> och utvecklas genom att matcha med kompetens, kontakter och kapital </a:t>
            </a:r>
            <a:r>
              <a:rPr lang="sv-SE" sz="1600" dirty="0" err="1">
                <a:latin typeface="Calibri"/>
                <a:ea typeface="Calibri"/>
                <a:cs typeface="Calibri"/>
                <a:sym typeface="Calibri"/>
              </a:rPr>
              <a:t>från</a:t>
            </a:r>
            <a:r>
              <a:rPr lang="sv-SE" sz="1600" dirty="0">
                <a:latin typeface="Calibri"/>
                <a:ea typeface="Calibri"/>
                <a:cs typeface="Calibri"/>
                <a:sym typeface="Calibri"/>
              </a:rPr>
              <a:t> </a:t>
            </a:r>
            <a:r>
              <a:rPr lang="sv-SE" sz="1600" dirty="0" err="1">
                <a:latin typeface="Calibri"/>
                <a:ea typeface="Calibri"/>
                <a:cs typeface="Calibri"/>
                <a:sym typeface="Calibri"/>
              </a:rPr>
              <a:t>näringslivet</a:t>
            </a:r>
            <a:r>
              <a:rPr lang="sv-SE" sz="1600" dirty="0">
                <a:latin typeface="Calibri"/>
                <a:ea typeface="Calibri"/>
                <a:cs typeface="Calibri"/>
                <a:sym typeface="Calibri"/>
              </a:rPr>
              <a:t>.</a:t>
            </a:r>
            <a:endParaRPr dirty="0"/>
          </a:p>
          <a:p>
            <a:pPr marL="0" lvl="0" indent="0" algn="l" rtl="0">
              <a:lnSpc>
                <a:spcPct val="107000"/>
              </a:lnSpc>
              <a:spcBef>
                <a:spcPts val="1800"/>
              </a:spcBef>
              <a:spcAft>
                <a:spcPts val="0"/>
              </a:spcAft>
              <a:buClr>
                <a:schemeClr val="lt1"/>
              </a:buClr>
              <a:buSzPts val="1600"/>
              <a:buNone/>
            </a:pPr>
            <a:r>
              <a:rPr lang="sv-SE" sz="1600" dirty="0" err="1">
                <a:latin typeface="Calibri"/>
                <a:ea typeface="Calibri"/>
                <a:cs typeface="Calibri"/>
                <a:sym typeface="Calibri"/>
              </a:rPr>
              <a:t>Connectmodellen</a:t>
            </a:r>
            <a:r>
              <a:rPr lang="sv-SE" sz="1600" dirty="0">
                <a:latin typeface="Calibri"/>
                <a:ea typeface="Calibri"/>
                <a:cs typeface="Calibri"/>
                <a:sym typeface="Calibri"/>
              </a:rPr>
              <a:t> bygger </a:t>
            </a:r>
            <a:r>
              <a:rPr lang="sv-SE" sz="1600" dirty="0" err="1">
                <a:latin typeface="Calibri"/>
                <a:ea typeface="Calibri"/>
                <a:cs typeface="Calibri"/>
                <a:sym typeface="Calibri"/>
              </a:rPr>
              <a:t>pa</a:t>
            </a:r>
            <a:r>
              <a:rPr lang="sv-SE" sz="1600" dirty="0">
                <a:latin typeface="Calibri"/>
                <a:ea typeface="Calibri"/>
                <a:cs typeface="Calibri"/>
                <a:sym typeface="Calibri"/>
              </a:rPr>
              <a:t>̊ ideella insatser </a:t>
            </a:r>
            <a:r>
              <a:rPr lang="sv-SE" sz="1600" dirty="0" err="1">
                <a:latin typeface="Calibri"/>
                <a:ea typeface="Calibri"/>
                <a:cs typeface="Calibri"/>
                <a:sym typeface="Calibri"/>
              </a:rPr>
              <a:t>från</a:t>
            </a:r>
            <a:r>
              <a:rPr lang="sv-SE" sz="1600" dirty="0">
                <a:latin typeface="Calibri"/>
                <a:ea typeface="Calibri"/>
                <a:cs typeface="Calibri"/>
                <a:sym typeface="Calibri"/>
              </a:rPr>
              <a:t> </a:t>
            </a:r>
            <a:r>
              <a:rPr lang="sv-SE" sz="1600" dirty="0" err="1">
                <a:latin typeface="Calibri"/>
                <a:ea typeface="Calibri"/>
                <a:cs typeface="Calibri"/>
                <a:sym typeface="Calibri"/>
              </a:rPr>
              <a:t>näringsliv</a:t>
            </a:r>
            <a:r>
              <a:rPr lang="sv-SE" sz="1600" dirty="0">
                <a:latin typeface="Calibri"/>
                <a:ea typeface="Calibri"/>
                <a:cs typeface="Calibri"/>
                <a:sym typeface="Calibri"/>
              </a:rPr>
              <a:t>, universitet och andra organisationer som bidrar med kunskap, erfarenheter och </a:t>
            </a:r>
            <a:r>
              <a:rPr lang="sv-SE" sz="1600" dirty="0" err="1">
                <a:latin typeface="Calibri"/>
                <a:ea typeface="Calibri"/>
                <a:cs typeface="Calibri"/>
                <a:sym typeface="Calibri"/>
              </a:rPr>
              <a:t>värdefulla</a:t>
            </a:r>
            <a:r>
              <a:rPr lang="sv-SE" sz="1600" dirty="0">
                <a:latin typeface="Calibri"/>
                <a:ea typeface="Calibri"/>
                <a:cs typeface="Calibri"/>
                <a:sym typeface="Calibri"/>
              </a:rPr>
              <a:t> kontakter. Nätverket består av 20 000 individer som engagerar sig ideellt på ett eller annat sätt. De ger av sin tid, energi och kompetens – för att stötta, coacha, och </a:t>
            </a:r>
            <a:r>
              <a:rPr lang="sv-SE" sz="1600" dirty="0" err="1">
                <a:latin typeface="Calibri"/>
                <a:ea typeface="Calibri"/>
                <a:cs typeface="Calibri"/>
                <a:sym typeface="Calibri"/>
              </a:rPr>
              <a:t>boosta</a:t>
            </a:r>
            <a:r>
              <a:rPr lang="sv-SE" sz="1600" dirty="0">
                <a:latin typeface="Calibri"/>
                <a:ea typeface="Calibri"/>
                <a:cs typeface="Calibri"/>
                <a:sym typeface="Calibri"/>
              </a:rPr>
              <a:t> företag. </a:t>
            </a:r>
            <a:endParaRPr dirty="0"/>
          </a:p>
          <a:p>
            <a:pPr marL="0" indent="0">
              <a:lnSpc>
                <a:spcPct val="107000"/>
              </a:lnSpc>
              <a:buSzPts val="1600"/>
              <a:buNone/>
            </a:pPr>
            <a:r>
              <a:rPr lang="sv-SE" sz="1600" dirty="0">
                <a:latin typeface="Calibri"/>
                <a:ea typeface="Calibri"/>
                <a:cs typeface="Calibri"/>
                <a:sym typeface="Calibri"/>
              </a:rPr>
              <a:t>Läs mer på </a:t>
            </a:r>
            <a:r>
              <a:rPr lang="sv-SE" sz="1800" u="sng" dirty="0">
                <a:solidFill>
                  <a:schemeClr val="accent3"/>
                </a:solidFill>
                <a:latin typeface="Calibri"/>
                <a:cs typeface="Calibri"/>
                <a:sym typeface="Calibri"/>
                <a:hlinkClick r:id="rId3">
                  <a:extLst>
                    <a:ext uri="{A12FA001-AC4F-418D-AE19-62706E023703}">
                      <ahyp:hlinkClr xmlns:ahyp="http://schemas.microsoft.com/office/drawing/2018/hyperlinkcolor" val="tx"/>
                    </a:ext>
                  </a:extLst>
                </a:hlinkClick>
              </a:rPr>
              <a:t>www.connect.se</a:t>
            </a:r>
            <a:r>
              <a:rPr lang="sv-SE" sz="1800" u="sng" dirty="0">
                <a:solidFill>
                  <a:schemeClr val="accent3"/>
                </a:solidFill>
                <a:latin typeface="Calibri"/>
                <a:cs typeface="Calibri"/>
                <a:sym typeface="Calibri"/>
              </a:rPr>
              <a:t> </a:t>
            </a:r>
            <a:endParaRPr sz="1800" u="sng" dirty="0">
              <a:solidFill>
                <a:schemeClr val="accent3"/>
              </a:solidFill>
              <a:latin typeface="Calibri"/>
              <a:cs typeface="Calibri"/>
            </a:endParaRPr>
          </a:p>
          <a:p>
            <a:pPr marL="228600" lvl="0" indent="-127000" algn="l" rtl="0">
              <a:lnSpc>
                <a:spcPct val="100000"/>
              </a:lnSpc>
              <a:spcBef>
                <a:spcPts val="1800"/>
              </a:spcBef>
              <a:spcAft>
                <a:spcPts val="0"/>
              </a:spcAft>
              <a:buClr>
                <a:schemeClr val="lt1"/>
              </a:buClr>
              <a:buSzPts val="1600"/>
              <a:buNone/>
            </a:pPr>
            <a:endParaRPr dirty="0"/>
          </a:p>
        </p:txBody>
      </p:sp>
      <p:sp>
        <p:nvSpPr>
          <p:cNvPr id="143" name="Google Shape;143;p8"/>
          <p:cNvSpPr txBox="1">
            <a:spLocks noGrp="1"/>
          </p:cNvSpPr>
          <p:nvPr>
            <p:ph type="body" idx="2"/>
          </p:nvPr>
        </p:nvSpPr>
        <p:spPr>
          <a:xfrm>
            <a:off x="6172200" y="2013857"/>
            <a:ext cx="5181600" cy="4012293"/>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2000"/>
              <a:buNone/>
            </a:pPr>
            <a:r>
              <a:rPr lang="sv-SE" sz="2000" b="1" dirty="0">
                <a:solidFill>
                  <a:schemeClr val="accent5"/>
                </a:solidFill>
                <a:latin typeface="Calibri"/>
                <a:ea typeface="Calibri"/>
                <a:cs typeface="Calibri"/>
                <a:sym typeface="Calibri"/>
              </a:rPr>
              <a:t>Industriella Utvecklingscentra (IUC)</a:t>
            </a:r>
            <a:endParaRPr dirty="0"/>
          </a:p>
          <a:p>
            <a:pPr marL="0" lvl="0" indent="0" algn="l" rtl="0">
              <a:lnSpc>
                <a:spcPct val="107000"/>
              </a:lnSpc>
              <a:spcBef>
                <a:spcPts val="1000"/>
              </a:spcBef>
              <a:spcAft>
                <a:spcPts val="0"/>
              </a:spcAft>
              <a:buClr>
                <a:schemeClr val="lt1"/>
              </a:buClr>
              <a:buSzPts val="1600"/>
              <a:buNone/>
            </a:pPr>
            <a:r>
              <a:rPr lang="sv-SE" sz="1600" dirty="0">
                <a:latin typeface="Calibri"/>
                <a:ea typeface="Calibri"/>
                <a:cs typeface="Calibri"/>
                <a:sym typeface="Calibri"/>
              </a:rPr>
              <a:t>IUC, Industriella </a:t>
            </a:r>
            <a:r>
              <a:rPr lang="sv-SE" sz="1600" dirty="0" err="1">
                <a:latin typeface="Calibri"/>
                <a:ea typeface="Calibri"/>
                <a:cs typeface="Calibri"/>
                <a:sym typeface="Calibri"/>
              </a:rPr>
              <a:t>UtvecklingsCentra</a:t>
            </a:r>
            <a:r>
              <a:rPr lang="sv-SE" sz="1600" dirty="0">
                <a:latin typeface="Calibri"/>
                <a:ea typeface="Calibri"/>
                <a:cs typeface="Calibri"/>
                <a:sym typeface="Calibri"/>
              </a:rPr>
              <a:t>, är ett nätverk av 19 regionalt ägda IUC-bolag i samverkan som täcker hela Sverige. IUC-bolagen är självständiga regionala utvecklingsbolag ägda av små, medelstora och stora företag i regionen.</a:t>
            </a:r>
            <a:endParaRPr dirty="0"/>
          </a:p>
          <a:p>
            <a:pPr marL="0" lvl="0" indent="0" algn="l" rtl="0">
              <a:lnSpc>
                <a:spcPct val="107000"/>
              </a:lnSpc>
              <a:spcBef>
                <a:spcPts val="1800"/>
              </a:spcBef>
              <a:spcAft>
                <a:spcPts val="0"/>
              </a:spcAft>
              <a:buClr>
                <a:schemeClr val="lt1"/>
              </a:buClr>
              <a:buSzPts val="1600"/>
              <a:buNone/>
            </a:pPr>
            <a:r>
              <a:rPr lang="sv-SE" sz="1600" dirty="0">
                <a:latin typeface="Calibri"/>
                <a:ea typeface="Calibri"/>
                <a:cs typeface="Calibri"/>
                <a:sym typeface="Calibri"/>
              </a:rPr>
              <a:t>Nätverkets gemensamma mål är att bidra till en stark svensk industri, att skapa tillväxt och arbetstillfällen, som möter krav på hållbarhet och mångfald. Detta sker bland annat genom utbildningar och utvecklingsprojekt. De olika IUC-bolagen har skiftande inriktning i sin verksamhet, så kan det exempelvis handla om Stål &amp; Verkstad (Karlstad) eller Träcentrum (Nässjö).</a:t>
            </a:r>
            <a:endParaRPr dirty="0"/>
          </a:p>
          <a:p>
            <a:pPr marL="0" lvl="0" indent="0">
              <a:lnSpc>
                <a:spcPct val="107000"/>
              </a:lnSpc>
              <a:buSzPts val="1600"/>
              <a:buNone/>
            </a:pPr>
            <a:r>
              <a:rPr lang="sv-SE" sz="1600" dirty="0">
                <a:latin typeface="Calibri"/>
                <a:ea typeface="Calibri"/>
                <a:cs typeface="Calibri"/>
                <a:sym typeface="Calibri"/>
              </a:rPr>
              <a:t>Läs mer på </a:t>
            </a:r>
            <a:r>
              <a:rPr lang="sv-SE" sz="1800" u="sng" dirty="0">
                <a:solidFill>
                  <a:schemeClr val="accent3"/>
                </a:solidFill>
                <a:latin typeface="Calibri"/>
                <a:cs typeface="Calibri"/>
                <a:sym typeface="Calibri"/>
                <a:hlinkClick r:id="rId4">
                  <a:extLst>
                    <a:ext uri="{A12FA001-AC4F-418D-AE19-62706E023703}">
                      <ahyp:hlinkClr xmlns:ahyp="http://schemas.microsoft.com/office/drawing/2018/hyperlinkcolor" val="tx"/>
                    </a:ext>
                  </a:extLst>
                </a:hlinkClick>
              </a:rPr>
              <a:t>www.iuc.se</a:t>
            </a:r>
            <a:r>
              <a:rPr lang="sv-SE" sz="1800" u="sng" dirty="0">
                <a:solidFill>
                  <a:schemeClr val="accent3"/>
                </a:solidFill>
                <a:latin typeface="Calibri"/>
                <a:cs typeface="Calibri"/>
                <a:sym typeface="Calibri"/>
              </a:rPr>
              <a:t> </a:t>
            </a:r>
            <a:endParaRPr sz="1800" u="sng" dirty="0">
              <a:solidFill>
                <a:schemeClr val="accent3"/>
              </a:solidFill>
              <a:latin typeface="Calibri"/>
              <a:cs typeface="Calibri"/>
            </a:endParaRPr>
          </a:p>
          <a:p>
            <a:pPr marL="228600" lvl="0" indent="-127000" algn="l" rtl="0">
              <a:lnSpc>
                <a:spcPct val="100000"/>
              </a:lnSpc>
              <a:spcBef>
                <a:spcPts val="1800"/>
              </a:spcBef>
              <a:spcAft>
                <a:spcPts val="0"/>
              </a:spcAft>
              <a:buClr>
                <a:schemeClr val="lt1"/>
              </a:buClr>
              <a:buSzPts val="160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Dark_infra">
  <a:themeElements>
    <a:clrScheme name="Custom 48">
      <a:dk1>
        <a:srgbClr val="000000"/>
      </a:dk1>
      <a:lt1>
        <a:srgbClr val="FFFFFF"/>
      </a:lt1>
      <a:dk2>
        <a:srgbClr val="9B9B9B"/>
      </a:dk2>
      <a:lt2>
        <a:srgbClr val="E6E6E6"/>
      </a:lt2>
      <a:accent1>
        <a:srgbClr val="203349"/>
      </a:accent1>
      <a:accent2>
        <a:srgbClr val="60C981"/>
      </a:accent2>
      <a:accent3>
        <a:srgbClr val="FFD55D"/>
      </a:accent3>
      <a:accent4>
        <a:srgbClr val="006C6B"/>
      </a:accent4>
      <a:accent5>
        <a:srgbClr val="00B0DB"/>
      </a:accent5>
      <a:accent6>
        <a:srgbClr val="9A9A9A"/>
      </a:accent6>
      <a:hlink>
        <a:srgbClr val="006C6B"/>
      </a:hlink>
      <a:folHlink>
        <a:srgbClr val="016B6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1522</Words>
  <Application>Microsoft Office PowerPoint</Application>
  <PresentationFormat>Bredbild</PresentationFormat>
  <Paragraphs>92</Paragraphs>
  <Slides>11</Slides>
  <Notes>11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11</vt:i4>
      </vt:variant>
    </vt:vector>
  </HeadingPairs>
  <TitlesOfParts>
    <vt:vector size="17" baseType="lpstr">
      <vt:lpstr>Arial</vt:lpstr>
      <vt:lpstr>Calibri</vt:lpstr>
      <vt:lpstr>Georgia</vt:lpstr>
      <vt:lpstr>Lucida Sans</vt:lpstr>
      <vt:lpstr>Times New Roman</vt:lpstr>
      <vt:lpstr>Dark_infra</vt:lpstr>
      <vt:lpstr>Att hitta finansiering för sin innovation!</vt:lpstr>
      <vt:lpstr>Tre alternativ om ni behöver hitta extern finansiering – som ofta kombineras!</vt:lpstr>
      <vt:lpstr>Här kan du söka statliga medel för forskning och innovation!</vt:lpstr>
      <vt:lpstr>PowerPoint-presentation</vt:lpstr>
      <vt:lpstr>PowerPoint-presentation</vt:lpstr>
      <vt:lpstr>Få koll på statsstödsreglerna!</vt:lpstr>
      <vt:lpstr>Helt eller delvis privat kapital: några exempel!</vt:lpstr>
      <vt:lpstr>PowerPoint-presentation</vt:lpstr>
      <vt:lpstr>PowerPoint-presentation</vt:lpstr>
      <vt:lpstr>PowerPoint-presentation</vt:lpstr>
      <vt:lpstr>Sök efter fler finansieringsmöjligheter här…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hitta finansiering för sin innovation</dc:title>
  <dc:creator>Bodil Sandén</dc:creator>
  <cp:lastModifiedBy>Lisa Johnsson</cp:lastModifiedBy>
  <cp:revision>3</cp:revision>
  <dcterms:created xsi:type="dcterms:W3CDTF">2023-01-30T13:53:30Z</dcterms:created>
  <dcterms:modified xsi:type="dcterms:W3CDTF">2023-04-13T14:19:56Z</dcterms:modified>
</cp:coreProperties>
</file>