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Lucida Sans" panose="020B060203050402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hxnWn2tzQfIBrk10OLQ9N05n7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 y="8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6" name="Google Shape;1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8"/>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000"/>
              <a:buFont typeface="Lucida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8"/>
          <p:cNvSpPr txBox="1">
            <a:spLocks noGrp="1"/>
          </p:cNvSpPr>
          <p:nvPr>
            <p:ph type="subTitle" idx="1"/>
          </p:nvPr>
        </p:nvSpPr>
        <p:spPr>
          <a:xfrm>
            <a:off x="838199" y="3602038"/>
            <a:ext cx="10511971" cy="1655762"/>
          </a:xfrm>
          <a:prstGeom prst="rect">
            <a:avLst/>
          </a:prstGeom>
          <a:noFill/>
          <a:ln>
            <a:noFill/>
          </a:ln>
        </p:spPr>
        <p:txBody>
          <a:bodyPr spcFirstLastPara="1" wrap="square" lIns="0" tIns="0" rIns="0" bIns="0" anchor="t" anchorCtr="0">
            <a:noAutofit/>
          </a:bodyPr>
          <a:lstStyle>
            <a:lvl1pPr lvl="0" algn="l">
              <a:lnSpc>
                <a:spcPct val="100000"/>
              </a:lnSpc>
              <a:spcBef>
                <a:spcPts val="1000"/>
              </a:spcBef>
              <a:spcAft>
                <a:spcPts val="0"/>
              </a:spcAft>
              <a:buClr>
                <a:schemeClr val="lt1"/>
              </a:buClr>
              <a:buSzPts val="2400"/>
              <a:buNone/>
              <a:defRPr sz="24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8"/>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22" name="Google Shape;22;p8"/>
          <p:cNvSpPr txBox="1"/>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900" b="0" i="0" u="none" strike="noStrike" cap="none">
                <a:solidFill>
                  <a:srgbClr val="888888"/>
                </a:solidFill>
                <a:latin typeface="Lucida Sans"/>
                <a:ea typeface="Lucida Sans"/>
                <a:cs typeface="Lucida Sans"/>
                <a:sym typeface="Lucida Sans"/>
              </a:rPr>
              <a:t>2022-12-02</a:t>
            </a:r>
            <a:endParaRPr sz="900" b="0" i="0" u="none" strike="noStrike" cap="none">
              <a:solidFill>
                <a:srgbClr val="888888"/>
              </a:solidFill>
              <a:latin typeface="Lucida Sans"/>
              <a:ea typeface="Lucida Sans"/>
              <a:cs typeface="Lucida Sans"/>
              <a:sym typeface="Lucida Sans"/>
            </a:endParaRPr>
          </a:p>
        </p:txBody>
      </p:sp>
      <p:sp>
        <p:nvSpPr>
          <p:cNvPr id="23" name="Google Shape;23;p8"/>
          <p:cNvSpPr txBox="1"/>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sv-SE" sz="900" b="0" i="0" u="none" strike="noStrike" cap="none">
                <a:solidFill>
                  <a:srgbClr val="888888"/>
                </a:solidFill>
                <a:latin typeface="Lucida Sans"/>
                <a:ea typeface="Lucida Sans"/>
                <a:cs typeface="Lucida Sans"/>
                <a:sym typeface="Lucida Sans"/>
              </a:rPr>
              <a:t>‹#›</a:t>
            </a:fld>
            <a:endParaRPr sz="900" b="0" i="0" u="none" strike="noStrike" cap="none">
              <a:solidFill>
                <a:srgbClr val="888888"/>
              </a:solidFill>
              <a:latin typeface="Lucida Sans"/>
              <a:ea typeface="Lucida Sans"/>
              <a:cs typeface="Lucida Sans"/>
              <a:sym typeface="Lucida Sans"/>
            </a:endParaRPr>
          </a:p>
        </p:txBody>
      </p:sp>
      <p:pic>
        <p:nvPicPr>
          <p:cNvPr id="24" name="Google Shape;24;p8"/>
          <p:cNvPicPr preferRelativeResize="0"/>
          <p:nvPr/>
        </p:nvPicPr>
        <p:blipFill rotWithShape="1">
          <a:blip r:embed="rId2">
            <a:alphaModFix/>
          </a:blip>
          <a:srcRect/>
          <a:stretch/>
        </p:blipFill>
        <p:spPr>
          <a:xfrm>
            <a:off x="4476981" y="5936488"/>
            <a:ext cx="7745817" cy="921511"/>
          </a:xfrm>
          <a:prstGeom prst="rect">
            <a:avLst/>
          </a:prstGeom>
          <a:noFill/>
          <a:ln>
            <a:noFill/>
          </a:ln>
        </p:spPr>
      </p:pic>
      <p:sp>
        <p:nvSpPr>
          <p:cNvPr id="25" name="Google Shape;25;p8"/>
          <p:cNvSpPr/>
          <p:nvPr/>
        </p:nvSpPr>
        <p:spPr>
          <a:xfrm>
            <a:off x="0" y="5932714"/>
            <a:ext cx="6634480" cy="9252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 name="Google Shape;26;p8"/>
          <p:cNvPicPr preferRelativeResize="0"/>
          <p:nvPr/>
        </p:nvPicPr>
        <p:blipFill rotWithShape="1">
          <a:blip r:embed="rId3">
            <a:alphaModFix/>
          </a:blip>
          <a:srcRect/>
          <a:stretch/>
        </p:blipFill>
        <p:spPr>
          <a:xfrm>
            <a:off x="620485" y="6001204"/>
            <a:ext cx="5475515" cy="7883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bg>
      <p:bgPr>
        <a:solidFill>
          <a:schemeClr val="accent1"/>
        </a:solidFill>
        <a:effectLst/>
      </p:bgPr>
    </p:bg>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819038" y="798286"/>
            <a:ext cx="10531134" cy="980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9"/>
          <p:cNvSpPr txBox="1">
            <a:spLocks noGrp="1"/>
          </p:cNvSpPr>
          <p:nvPr>
            <p:ph type="body" idx="1"/>
          </p:nvPr>
        </p:nvSpPr>
        <p:spPr>
          <a:xfrm>
            <a:off x="838200" y="2013857"/>
            <a:ext cx="6096459" cy="40458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sz="1400">
                <a:solidFill>
                  <a:schemeClr val="lt1"/>
                </a:solidFill>
              </a:defRPr>
            </a:lvl1pPr>
            <a:lvl2pPr marL="914400" lvl="1" indent="-317500" algn="l">
              <a:lnSpc>
                <a:spcPct val="100000"/>
              </a:lnSpc>
              <a:spcBef>
                <a:spcPts val="500"/>
              </a:spcBef>
              <a:spcAft>
                <a:spcPts val="0"/>
              </a:spcAft>
              <a:buClr>
                <a:schemeClr val="lt1"/>
              </a:buClr>
              <a:buSzPts val="1400"/>
              <a:buChar char="•"/>
              <a:defRPr sz="1400">
                <a:solidFill>
                  <a:schemeClr val="lt1"/>
                </a:solidFill>
              </a:defRPr>
            </a:lvl2pPr>
            <a:lvl3pPr marL="1371600" lvl="2" indent="-317500" algn="l">
              <a:lnSpc>
                <a:spcPct val="100000"/>
              </a:lnSpc>
              <a:spcBef>
                <a:spcPts val="500"/>
              </a:spcBef>
              <a:spcAft>
                <a:spcPts val="0"/>
              </a:spcAft>
              <a:buClr>
                <a:schemeClr val="lt1"/>
              </a:buClr>
              <a:buSzPts val="1400"/>
              <a:buChar char="•"/>
              <a:defRPr sz="1400">
                <a:solidFill>
                  <a:schemeClr val="lt1"/>
                </a:solidFill>
              </a:defRPr>
            </a:lvl3pPr>
            <a:lvl4pPr marL="1828800" lvl="3" indent="-317500" algn="l">
              <a:lnSpc>
                <a:spcPct val="100000"/>
              </a:lnSpc>
              <a:spcBef>
                <a:spcPts val="500"/>
              </a:spcBef>
              <a:spcAft>
                <a:spcPts val="0"/>
              </a:spcAft>
              <a:buClr>
                <a:schemeClr val="lt1"/>
              </a:buClr>
              <a:buSzPts val="1400"/>
              <a:buChar char="•"/>
              <a:defRPr sz="1400">
                <a:solidFill>
                  <a:schemeClr val="lt1"/>
                </a:solidFill>
              </a:defRPr>
            </a:lvl4pPr>
            <a:lvl5pPr marL="2286000" lvl="4" indent="-317500" algn="l">
              <a:lnSpc>
                <a:spcPct val="100000"/>
              </a:lnSpc>
              <a:spcBef>
                <a:spcPts val="500"/>
              </a:spcBef>
              <a:spcAft>
                <a:spcPts val="0"/>
              </a:spcAft>
              <a:buClr>
                <a:schemeClr val="lt1"/>
              </a:buClr>
              <a:buSzPts val="1400"/>
              <a:buChar char="•"/>
              <a:defRPr sz="14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9"/>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77" name="Google Shape;77;p19"/>
          <p:cNvSpPr>
            <a:spLocks noGrp="1"/>
          </p:cNvSpPr>
          <p:nvPr>
            <p:ph type="pic" idx="2"/>
          </p:nvPr>
        </p:nvSpPr>
        <p:spPr>
          <a:xfrm>
            <a:off x="7342053" y="2051595"/>
            <a:ext cx="4008120" cy="400811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3_Picture with Caption" type="picTx">
  <p:cSld name="PICTURE_WITH_CAPTION_TEXT">
    <p:bg>
      <p:bgPr>
        <a:solidFill>
          <a:schemeClr val="accent1"/>
        </a:soli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839788"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a:spLocks noGrp="1"/>
          </p:cNvSpPr>
          <p:nvPr>
            <p:ph type="pic" idx="2"/>
          </p:nvPr>
        </p:nvSpPr>
        <p:spPr>
          <a:xfrm>
            <a:off x="6096000" y="1"/>
            <a:ext cx="6096000" cy="6858000"/>
          </a:xfrm>
          <a:prstGeom prst="rect">
            <a:avLst/>
          </a:prstGeom>
          <a:noFill/>
          <a:ln>
            <a:noFill/>
          </a:ln>
        </p:spPr>
      </p:sp>
      <p:sp>
        <p:nvSpPr>
          <p:cNvPr id="81" name="Google Shape;81;p20"/>
          <p:cNvSpPr txBox="1">
            <a:spLocks noGrp="1"/>
          </p:cNvSpPr>
          <p:nvPr>
            <p:ph type="body" idx="1"/>
          </p:nvPr>
        </p:nvSpPr>
        <p:spPr>
          <a:xfrm>
            <a:off x="839788"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6892240" y="812800"/>
            <a:ext cx="4457926" cy="95794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3"/>
              </a:buClr>
              <a:buSzPts val="3300"/>
              <a:buFont typeface="Lucida Sans"/>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a:spLocks noGrp="1"/>
          </p:cNvSpPr>
          <p:nvPr>
            <p:ph type="pic" idx="2"/>
          </p:nvPr>
        </p:nvSpPr>
        <p:spPr>
          <a:xfrm>
            <a:off x="0" y="0"/>
            <a:ext cx="6096000" cy="6858000"/>
          </a:xfrm>
          <a:prstGeom prst="rect">
            <a:avLst/>
          </a:prstGeom>
          <a:noFill/>
          <a:ln>
            <a:noFill/>
          </a:ln>
        </p:spPr>
      </p:sp>
      <p:sp>
        <p:nvSpPr>
          <p:cNvPr id="85" name="Google Shape;85;p21"/>
          <p:cNvSpPr txBox="1">
            <a:spLocks noGrp="1"/>
          </p:cNvSpPr>
          <p:nvPr>
            <p:ph type="body" idx="1"/>
          </p:nvPr>
        </p:nvSpPr>
        <p:spPr>
          <a:xfrm>
            <a:off x="6892240" y="2013857"/>
            <a:ext cx="4457926" cy="38551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5" name="Google Shape;9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6" name="Google Shape;9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7" name="Google Shape;9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98"/>
        <p:cNvGrpSpPr/>
        <p:nvPr/>
      </p:nvGrpSpPr>
      <p:grpSpPr>
        <a:xfrm>
          <a:off x="0" y="0"/>
          <a:ext cx="0" cy="0"/>
          <a:chOff x="0" y="0"/>
          <a:chExt cx="0" cy="0"/>
        </a:xfrm>
      </p:grpSpPr>
      <p:sp>
        <p:nvSpPr>
          <p:cNvPr id="99" name="Google Shape;99;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2" name="Google Shape;10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3" name="Google Shape;10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8" name="Google Shape;10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5" name="Google Shape;1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6" name="Google Shape;1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4" name="Google Shape;1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9" name="Google Shape;1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0" name="Google Shape;1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31"/>
        <p:cNvGrpSpPr/>
        <p:nvPr/>
      </p:nvGrpSpPr>
      <p:grpSpPr>
        <a:xfrm>
          <a:off x="0" y="0"/>
          <a:ext cx="0" cy="0"/>
          <a:chOff x="0" y="0"/>
          <a:chExt cx="0" cy="0"/>
        </a:xfrm>
      </p:grpSpPr>
      <p:sp>
        <p:nvSpPr>
          <p:cNvPr id="132" name="Google Shape;13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3" name="Google Shape;13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4" name="Google Shape;13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0" name="Google Shape;14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9"/>
          <p:cNvSpPr>
            <a:spLocks noGrp="1"/>
          </p:cNvSpPr>
          <p:nvPr>
            <p:ph type="pic" idx="2"/>
          </p:nvPr>
        </p:nvSpPr>
        <p:spPr>
          <a:xfrm>
            <a:off x="5183188" y="987425"/>
            <a:ext cx="6172200" cy="4873625"/>
          </a:xfrm>
          <a:prstGeom prst="rect">
            <a:avLst/>
          </a:prstGeom>
          <a:noFill/>
          <a:ln>
            <a:noFill/>
          </a:ln>
        </p:spPr>
      </p:sp>
      <p:sp>
        <p:nvSpPr>
          <p:cNvPr id="145" name="Google Shape;145;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7" name="Google Shape;1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8" name="Google Shape;1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4" name="Google Shape;1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0" name="Google Shape;1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2013857"/>
            <a:ext cx="5181600" cy="4012293"/>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2013857"/>
            <a:ext cx="5181600" cy="4012293"/>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2"/>
        </a:solidFill>
        <a:effectLst/>
      </p:bgPr>
    </p:bg>
    <p:spTree>
      <p:nvGrpSpPr>
        <p:cNvPr id="1" name="Shape 40"/>
        <p:cNvGrpSpPr/>
        <p:nvPr/>
      </p:nvGrpSpPr>
      <p:grpSpPr>
        <a:xfrm>
          <a:off x="0" y="0"/>
          <a:ext cx="0" cy="0"/>
          <a:chOff x="0" y="0"/>
          <a:chExt cx="0" cy="0"/>
        </a:xfrm>
      </p:grpSpPr>
      <p:sp>
        <p:nvSpPr>
          <p:cNvPr id="41" name="Google Shape;41;p13"/>
          <p:cNvSpPr/>
          <p:nvPr/>
        </p:nvSpPr>
        <p:spPr>
          <a:xfrm>
            <a:off x="0" y="0"/>
            <a:ext cx="12192000" cy="6858000"/>
          </a:xfrm>
          <a:custGeom>
            <a:avLst/>
            <a:gdLst/>
            <a:ahLst/>
            <a:cxnLst/>
            <a:rect l="l" t="t" r="r" b="b"/>
            <a:pathLst>
              <a:path w="12192000" h="6858000" extrusionOk="0">
                <a:moveTo>
                  <a:pt x="12183036" y="6855010"/>
                </a:moveTo>
                <a:lnTo>
                  <a:pt x="12192000" y="6855010"/>
                </a:lnTo>
                <a:lnTo>
                  <a:pt x="12192000" y="6858000"/>
                </a:lnTo>
                <a:lnTo>
                  <a:pt x="12183036" y="6858000"/>
                </a:lnTo>
                <a:close/>
                <a:moveTo>
                  <a:pt x="12183036" y="0"/>
                </a:moveTo>
                <a:lnTo>
                  <a:pt x="12183748" y="0"/>
                </a:lnTo>
                <a:lnTo>
                  <a:pt x="12183036" y="1291"/>
                </a:lnTo>
                <a:close/>
                <a:moveTo>
                  <a:pt x="0" y="0"/>
                </a:moveTo>
                <a:lnTo>
                  <a:pt x="12183036" y="0"/>
                </a:lnTo>
                <a:lnTo>
                  <a:pt x="8400175" y="6858000"/>
                </a:lnTo>
                <a:lnTo>
                  <a:pt x="0" y="6858000"/>
                </a:lnTo>
                <a:close/>
              </a:path>
            </a:pathLst>
          </a:custGeom>
          <a:solidFill>
            <a:schemeClr val="accent1"/>
          </a:solidFill>
          <a:ln>
            <a:noFill/>
          </a:ln>
        </p:spPr>
        <p:txBody>
          <a:bodyPr spcFirstLastPara="1" wrap="square" lIns="251975" tIns="251975" rIns="251975" bIns="2519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13"/>
          <p:cNvSpPr>
            <a:spLocks noGrp="1"/>
          </p:cNvSpPr>
          <p:nvPr>
            <p:ph type="pic" idx="2"/>
          </p:nvPr>
        </p:nvSpPr>
        <p:spPr>
          <a:xfrm>
            <a:off x="0" y="0"/>
            <a:ext cx="12192000" cy="6858000"/>
          </a:xfrm>
          <a:prstGeom prst="rect">
            <a:avLst/>
          </a:prstGeom>
          <a:solidFill>
            <a:schemeClr val="accent3"/>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3"/>
        <p:cNvGrpSpPr/>
        <p:nvPr/>
      </p:nvGrpSpPr>
      <p:grpSpPr>
        <a:xfrm>
          <a:off x="0" y="0"/>
          <a:ext cx="0" cy="0"/>
          <a:chOff x="0" y="0"/>
          <a:chExt cx="0" cy="0"/>
        </a:xfrm>
      </p:grpSpPr>
      <p:sp>
        <p:nvSpPr>
          <p:cNvPr id="44" name="Google Shape;44;p14"/>
          <p:cNvSpPr>
            <a:spLocks noGrp="1"/>
          </p:cNvSpPr>
          <p:nvPr>
            <p:ph type="pic" idx="2"/>
          </p:nvPr>
        </p:nvSpPr>
        <p:spPr>
          <a:xfrm>
            <a:off x="3501957" y="0"/>
            <a:ext cx="8690043" cy="6858000"/>
          </a:xfrm>
          <a:prstGeom prst="rect">
            <a:avLst/>
          </a:prstGeom>
          <a:noFill/>
          <a:ln>
            <a:noFill/>
          </a:ln>
        </p:spPr>
      </p:sp>
      <p:sp>
        <p:nvSpPr>
          <p:cNvPr id="45" name="Google Shape;45;p14"/>
          <p:cNvSpPr txBox="1">
            <a:spLocks noGrp="1"/>
          </p:cNvSpPr>
          <p:nvPr>
            <p:ph type="body" idx="1"/>
          </p:nvPr>
        </p:nvSpPr>
        <p:spPr>
          <a:xfrm>
            <a:off x="4348026" y="3529010"/>
            <a:ext cx="6951345" cy="1500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3"/>
              </a:buClr>
              <a:buSzPts val="1800"/>
              <a:buNone/>
              <a:defRPr sz="1800">
                <a:solidFill>
                  <a:schemeClr val="accent3"/>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14"/>
          <p:cNvSpPr txBox="1">
            <a:spLocks noGrp="1"/>
          </p:cNvSpPr>
          <p:nvPr>
            <p:ph type="title"/>
          </p:nvPr>
        </p:nvSpPr>
        <p:spPr>
          <a:xfrm>
            <a:off x="4348026" y="2319336"/>
            <a:ext cx="6951345" cy="89535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600"/>
              <a:buFont typeface="Lucida Sans"/>
              <a:buNone/>
              <a:defRPr sz="6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14"/>
          <p:cNvPicPr preferRelativeResize="0"/>
          <p:nvPr/>
        </p:nvPicPr>
        <p:blipFill rotWithShape="1">
          <a:blip r:embed="rId2">
            <a:alphaModFix/>
          </a:blip>
          <a:srcRect/>
          <a:stretch/>
        </p:blipFill>
        <p:spPr>
          <a:xfrm>
            <a:off x="0" y="0"/>
            <a:ext cx="3501957" cy="6858000"/>
          </a:xfrm>
          <a:prstGeom prst="rect">
            <a:avLst/>
          </a:prstGeom>
          <a:noFill/>
          <a:ln>
            <a:noFill/>
          </a:ln>
        </p:spPr>
      </p:pic>
      <p:sp>
        <p:nvSpPr>
          <p:cNvPr id="48" name="Google Shape;48;p14"/>
          <p:cNvSpPr txBox="1"/>
          <p:nvPr/>
        </p:nvSpPr>
        <p:spPr>
          <a:xfrm>
            <a:off x="12530295" y="422031"/>
            <a:ext cx="1989573"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400" b="0" i="0" u="none" strike="noStrike" cap="none">
                <a:solidFill>
                  <a:schemeClr val="dk1"/>
                </a:solidFill>
                <a:latin typeface="Arial"/>
                <a:ea typeface="Arial"/>
                <a:cs typeface="Arial"/>
                <a:sym typeface="Arial"/>
              </a:rPr>
              <a:t>Använd denna bild som den är eller lägg in en bild i bakgrunden (klicka på bildikonen i mitten).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1850" y="812801"/>
            <a:ext cx="8936264" cy="240188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3"/>
              </a:buClr>
              <a:buSzPts val="6600"/>
              <a:buFont typeface="Lucida Sans"/>
              <a:buNone/>
              <a:defRPr sz="66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831850" y="3431042"/>
            <a:ext cx="8936264" cy="1500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3"/>
              </a:buClr>
              <a:buSzPts val="2400"/>
              <a:buNone/>
              <a:defRPr sz="2400">
                <a:solidFill>
                  <a:schemeClr val="accent3"/>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2" name="Google Shape;52;p15"/>
          <p:cNvPicPr preferRelativeResize="0"/>
          <p:nvPr/>
        </p:nvPicPr>
        <p:blipFill rotWithShape="1">
          <a:blip r:embed="rId2">
            <a:alphaModFix/>
          </a:blip>
          <a:srcRect/>
          <a:stretch/>
        </p:blipFill>
        <p:spPr>
          <a:xfrm>
            <a:off x="0" y="5394960"/>
            <a:ext cx="12192000" cy="14630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839788" y="768719"/>
            <a:ext cx="10515600" cy="10057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839788" y="2009942"/>
            <a:ext cx="5157787"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2"/>
          </p:nvPr>
        </p:nvSpPr>
        <p:spPr>
          <a:xfrm>
            <a:off x="839788" y="2599125"/>
            <a:ext cx="5157787"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3"/>
          </p:nvPr>
        </p:nvSpPr>
        <p:spPr>
          <a:xfrm>
            <a:off x="6172200" y="2009942"/>
            <a:ext cx="5183188" cy="35369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Clr>
                <a:schemeClr val="lt1"/>
              </a:buClr>
              <a:buSzPts val="1800"/>
              <a:buNone/>
              <a:defRPr sz="1800" b="1"/>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6"/>
          <p:cNvSpPr txBox="1">
            <a:spLocks noGrp="1"/>
          </p:cNvSpPr>
          <p:nvPr>
            <p:ph type="body" idx="4"/>
          </p:nvPr>
        </p:nvSpPr>
        <p:spPr>
          <a:xfrm>
            <a:off x="6172200" y="2599125"/>
            <a:ext cx="5183188" cy="3430739"/>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8"/>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3"/>
              </a:buClr>
              <a:buSzPts val="3300"/>
              <a:buFont typeface="Lucida Sans"/>
              <a:buNone/>
              <a:defRPr sz="3300" b="0" i="0" u="none" strike="noStrike" cap="none">
                <a:solidFill>
                  <a:schemeClr val="accent3"/>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1000"/>
              </a:spcBef>
              <a:spcAft>
                <a:spcPts val="0"/>
              </a:spcAft>
              <a:buClr>
                <a:schemeClr val="lt1"/>
              </a:buClr>
              <a:buSzPts val="1600"/>
              <a:buFont typeface="Arial"/>
              <a:buChar char="•"/>
              <a:defRPr sz="1600" b="0" i="0" u="none" strike="noStrike" cap="none">
                <a:solidFill>
                  <a:schemeClr val="lt1"/>
                </a:solidFill>
                <a:latin typeface="Georgia"/>
                <a:ea typeface="Georgia"/>
                <a:cs typeface="Georgia"/>
                <a:sym typeface="Georgia"/>
              </a:defRPr>
            </a:lvl1pPr>
            <a:lvl2pPr marL="914400" marR="0" lvl="1"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2pPr>
            <a:lvl3pPr marL="1371600" marR="0" lvl="2" indent="-317500" algn="l" rtl="0">
              <a:lnSpc>
                <a:spcPct val="100000"/>
              </a:lnSpc>
              <a:spcBef>
                <a:spcPts val="500"/>
              </a:spcBef>
              <a:spcAft>
                <a:spcPts val="0"/>
              </a:spcAft>
              <a:buClr>
                <a:schemeClr val="lt1"/>
              </a:buClr>
              <a:buSzPts val="1400"/>
              <a:buFont typeface="Arial"/>
              <a:buChar char="•"/>
              <a:defRPr sz="1400" b="0" i="0" u="none" strike="noStrike" cap="none">
                <a:solidFill>
                  <a:schemeClr val="lt1"/>
                </a:solidFill>
                <a:latin typeface="Georgia"/>
                <a:ea typeface="Georgia"/>
                <a:cs typeface="Georgia"/>
                <a:sym typeface="Georgia"/>
              </a:defRPr>
            </a:lvl3pPr>
            <a:lvl4pPr marL="1828800" marR="0" lvl="3"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4pPr>
            <a:lvl5pPr marL="2286000" marR="0" lvl="4" indent="-304800"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838200" y="6269266"/>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4091940" y="6269266"/>
            <a:ext cx="400812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8610600" y="6269266"/>
            <a:ext cx="16144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Lucida Sans"/>
                <a:ea typeface="Lucida Sans"/>
                <a:cs typeface="Lucida Sans"/>
                <a:sym typeface="Lucida Sans"/>
              </a:defRPr>
            </a:lvl1pPr>
            <a:lvl2pPr marL="0" marR="0" lvl="1" indent="0" algn="r" rtl="0">
              <a:spcBef>
                <a:spcPts val="0"/>
              </a:spcBef>
              <a:buNone/>
              <a:defRPr sz="900" b="0" i="0" u="none" strike="noStrike" cap="none">
                <a:solidFill>
                  <a:srgbClr val="888888"/>
                </a:solidFill>
                <a:latin typeface="Lucida Sans"/>
                <a:ea typeface="Lucida Sans"/>
                <a:cs typeface="Lucida Sans"/>
                <a:sym typeface="Lucida Sans"/>
              </a:defRPr>
            </a:lvl2pPr>
            <a:lvl3pPr marL="0" marR="0" lvl="2" indent="0" algn="r" rtl="0">
              <a:spcBef>
                <a:spcPts val="0"/>
              </a:spcBef>
              <a:buNone/>
              <a:defRPr sz="900" b="0" i="0" u="none" strike="noStrike" cap="none">
                <a:solidFill>
                  <a:srgbClr val="888888"/>
                </a:solidFill>
                <a:latin typeface="Lucida Sans"/>
                <a:ea typeface="Lucida Sans"/>
                <a:cs typeface="Lucida Sans"/>
                <a:sym typeface="Lucida Sans"/>
              </a:defRPr>
            </a:lvl3pPr>
            <a:lvl4pPr marL="0" marR="0" lvl="3" indent="0" algn="r" rtl="0">
              <a:spcBef>
                <a:spcPts val="0"/>
              </a:spcBef>
              <a:buNone/>
              <a:defRPr sz="900" b="0" i="0" u="none" strike="noStrike" cap="none">
                <a:solidFill>
                  <a:srgbClr val="888888"/>
                </a:solidFill>
                <a:latin typeface="Lucida Sans"/>
                <a:ea typeface="Lucida Sans"/>
                <a:cs typeface="Lucida Sans"/>
                <a:sym typeface="Lucida Sans"/>
              </a:defRPr>
            </a:lvl4pPr>
            <a:lvl5pPr marL="0" marR="0" lvl="4" indent="0" algn="r" rtl="0">
              <a:spcBef>
                <a:spcPts val="0"/>
              </a:spcBef>
              <a:buNone/>
              <a:defRPr sz="900" b="0" i="0" u="none" strike="noStrike" cap="none">
                <a:solidFill>
                  <a:srgbClr val="888888"/>
                </a:solidFill>
                <a:latin typeface="Lucida Sans"/>
                <a:ea typeface="Lucida Sans"/>
                <a:cs typeface="Lucida Sans"/>
                <a:sym typeface="Lucida Sans"/>
              </a:defRPr>
            </a:lvl5pPr>
            <a:lvl6pPr marL="0" marR="0" lvl="5" indent="0" algn="r" rtl="0">
              <a:spcBef>
                <a:spcPts val="0"/>
              </a:spcBef>
              <a:buNone/>
              <a:defRPr sz="900" b="0" i="0" u="none" strike="noStrike" cap="none">
                <a:solidFill>
                  <a:srgbClr val="888888"/>
                </a:solidFill>
                <a:latin typeface="Lucida Sans"/>
                <a:ea typeface="Lucida Sans"/>
                <a:cs typeface="Lucida Sans"/>
                <a:sym typeface="Lucida Sans"/>
              </a:defRPr>
            </a:lvl6pPr>
            <a:lvl7pPr marL="0" marR="0" lvl="6" indent="0" algn="r" rtl="0">
              <a:spcBef>
                <a:spcPts val="0"/>
              </a:spcBef>
              <a:buNone/>
              <a:defRPr sz="900" b="0" i="0" u="none" strike="noStrike" cap="none">
                <a:solidFill>
                  <a:srgbClr val="888888"/>
                </a:solidFill>
                <a:latin typeface="Lucida Sans"/>
                <a:ea typeface="Lucida Sans"/>
                <a:cs typeface="Lucida Sans"/>
                <a:sym typeface="Lucida Sans"/>
              </a:defRPr>
            </a:lvl7pPr>
            <a:lvl8pPr marL="0" marR="0" lvl="7" indent="0" algn="r" rtl="0">
              <a:spcBef>
                <a:spcPts val="0"/>
              </a:spcBef>
              <a:buNone/>
              <a:defRPr sz="900" b="0" i="0" u="none" strike="noStrike" cap="none">
                <a:solidFill>
                  <a:srgbClr val="888888"/>
                </a:solidFill>
                <a:latin typeface="Lucida Sans"/>
                <a:ea typeface="Lucida Sans"/>
                <a:cs typeface="Lucida Sans"/>
                <a:sym typeface="Lucida Sans"/>
              </a:defRPr>
            </a:lvl8pPr>
            <a:lvl9pPr marL="0" marR="0" lvl="8" indent="0" algn="r" rtl="0">
              <a:spcBef>
                <a:spcPts val="0"/>
              </a:spcBef>
              <a:buNone/>
              <a:defRPr sz="900" b="0" i="0" u="none" strike="noStrike" cap="none">
                <a:solidFill>
                  <a:srgbClr val="888888"/>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7"/>
          <p:cNvPicPr preferRelativeResize="0"/>
          <p:nvPr/>
        </p:nvPicPr>
        <p:blipFill rotWithShape="1">
          <a:blip r:embed="rId14">
            <a:alphaModFix/>
          </a:blip>
          <a:srcRect/>
          <a:stretch/>
        </p:blipFill>
        <p:spPr>
          <a:xfrm>
            <a:off x="10814607" y="6019795"/>
            <a:ext cx="1389129" cy="8382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a:spLocks noGrp="1"/>
          </p:cNvSpPr>
          <p:nvPr>
            <p:ph type="ctrTitle"/>
          </p:nvPr>
        </p:nvSpPr>
        <p:spPr>
          <a:xfrm>
            <a:off x="838199" y="1122363"/>
            <a:ext cx="10511971" cy="2387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3"/>
              </a:buClr>
              <a:buSzPts val="6000"/>
              <a:buFont typeface="Lucida Sans"/>
              <a:buNone/>
            </a:pPr>
            <a:r>
              <a:rPr lang="sv-SE"/>
              <a:t>Backcasting</a:t>
            </a:r>
            <a:endParaRPr/>
          </a:p>
        </p:txBody>
      </p:sp>
      <p:sp>
        <p:nvSpPr>
          <p:cNvPr id="166" name="Google Shape;166;p1"/>
          <p:cNvSpPr txBox="1">
            <a:spLocks noGrp="1"/>
          </p:cNvSpPr>
          <p:nvPr>
            <p:ph type="subTitle" idx="1"/>
          </p:nvPr>
        </p:nvSpPr>
        <p:spPr>
          <a:xfrm>
            <a:off x="838199" y="3602038"/>
            <a:ext cx="10511971" cy="16557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None/>
            </a:pPr>
            <a:r>
              <a:rPr lang="sv-SE"/>
              <a:t>En metod för att utveckla en gemensam utvecklingsplan </a:t>
            </a:r>
            <a:endParaRPr/>
          </a:p>
        </p:txBody>
      </p:sp>
      <p:sp>
        <p:nvSpPr>
          <p:cNvPr id="167" name="Google Shape;167;p1"/>
          <p:cNvSpPr txBox="1"/>
          <p:nvPr/>
        </p:nvSpPr>
        <p:spPr>
          <a:xfrm>
            <a:off x="10510459" y="142430"/>
            <a:ext cx="17678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800" b="0" i="0" u="none" strike="noStrike" cap="none">
                <a:solidFill>
                  <a:srgbClr val="FFD55D"/>
                </a:solidFill>
                <a:latin typeface="Arial"/>
                <a:ea typeface="Arial"/>
                <a:cs typeface="Arial"/>
                <a:sym typeface="Arial"/>
              </a:rPr>
              <a:t>Målbilden</a:t>
            </a:r>
            <a:endParaRPr/>
          </a:p>
        </p:txBody>
      </p:sp>
      <p:sp>
        <p:nvSpPr>
          <p:cNvPr id="168" name="Google Shape;168;p1"/>
          <p:cNvSpPr txBox="1"/>
          <p:nvPr/>
        </p:nvSpPr>
        <p:spPr>
          <a:xfrm>
            <a:off x="8243408" y="2445326"/>
            <a:ext cx="17678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800" b="0" i="0" u="none" strike="noStrike" cap="none">
                <a:solidFill>
                  <a:srgbClr val="FFD55D"/>
                </a:solidFill>
                <a:latin typeface="Arial"/>
                <a:ea typeface="Arial"/>
                <a:cs typeface="Arial"/>
                <a:sym typeface="Arial"/>
              </a:rPr>
              <a:t>Starten</a:t>
            </a:r>
            <a:endParaRPr/>
          </a:p>
        </p:txBody>
      </p:sp>
      <p:sp>
        <p:nvSpPr>
          <p:cNvPr id="169" name="Google Shape;169;p1"/>
          <p:cNvSpPr txBox="1"/>
          <p:nvPr/>
        </p:nvSpPr>
        <p:spPr>
          <a:xfrm>
            <a:off x="9023570" y="1831630"/>
            <a:ext cx="17678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800" b="0" i="0" u="none" strike="noStrike" cap="none">
                <a:solidFill>
                  <a:srgbClr val="FFD55D"/>
                </a:solidFill>
                <a:latin typeface="Arial"/>
                <a:ea typeface="Arial"/>
                <a:cs typeface="Arial"/>
                <a:sym typeface="Arial"/>
              </a:rPr>
              <a:t>Milstolpe 1</a:t>
            </a:r>
            <a:endParaRPr/>
          </a:p>
        </p:txBody>
      </p:sp>
      <p:sp>
        <p:nvSpPr>
          <p:cNvPr id="170" name="Google Shape;170;p1"/>
          <p:cNvSpPr txBox="1"/>
          <p:nvPr/>
        </p:nvSpPr>
        <p:spPr>
          <a:xfrm>
            <a:off x="9484663" y="1277632"/>
            <a:ext cx="17678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800" b="0" i="0" u="none" strike="noStrike" cap="none">
                <a:solidFill>
                  <a:srgbClr val="FFD55D"/>
                </a:solidFill>
                <a:latin typeface="Arial"/>
                <a:ea typeface="Arial"/>
                <a:cs typeface="Arial"/>
                <a:sym typeface="Arial"/>
              </a:rPr>
              <a:t>Milstolpe 2</a:t>
            </a:r>
            <a:endParaRPr/>
          </a:p>
        </p:txBody>
      </p:sp>
      <p:sp>
        <p:nvSpPr>
          <p:cNvPr id="171" name="Google Shape;171;p1"/>
          <p:cNvSpPr txBox="1"/>
          <p:nvPr/>
        </p:nvSpPr>
        <p:spPr>
          <a:xfrm>
            <a:off x="9907489" y="689002"/>
            <a:ext cx="17678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800" b="0" i="0" u="none" strike="noStrike" cap="none">
                <a:solidFill>
                  <a:srgbClr val="FFD55D"/>
                </a:solidFill>
                <a:latin typeface="Arial"/>
                <a:ea typeface="Arial"/>
                <a:cs typeface="Arial"/>
                <a:sym typeface="Arial"/>
              </a:rPr>
              <a:t>Milstolpe 3</a:t>
            </a:r>
            <a:endParaRPr/>
          </a:p>
        </p:txBody>
      </p:sp>
      <p:sp>
        <p:nvSpPr>
          <p:cNvPr id="172" name="Google Shape;172;p1"/>
          <p:cNvSpPr/>
          <p:nvPr/>
        </p:nvSpPr>
        <p:spPr>
          <a:xfrm rot="-2621068">
            <a:off x="10871733" y="538239"/>
            <a:ext cx="365760" cy="150092"/>
          </a:xfrm>
          <a:prstGeom prst="leftArrow">
            <a:avLst>
              <a:gd name="adj1" fmla="val 50000"/>
              <a:gd name="adj2" fmla="val 50000"/>
            </a:avLst>
          </a:prstGeom>
          <a:solidFill>
            <a:schemeClr val="accent2"/>
          </a:solidFill>
          <a:ln>
            <a:noFill/>
          </a:ln>
        </p:spPr>
        <p:txBody>
          <a:bodyPr spcFirstLastPara="1" wrap="square" lIns="251975" tIns="251975" rIns="251975" bIns="2519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3" name="Google Shape;173;p1"/>
          <p:cNvSpPr/>
          <p:nvPr/>
        </p:nvSpPr>
        <p:spPr>
          <a:xfrm rot="-2621068">
            <a:off x="10327579" y="1082581"/>
            <a:ext cx="365760" cy="150092"/>
          </a:xfrm>
          <a:prstGeom prst="leftArrow">
            <a:avLst>
              <a:gd name="adj1" fmla="val 50000"/>
              <a:gd name="adj2" fmla="val 50000"/>
            </a:avLst>
          </a:prstGeom>
          <a:solidFill>
            <a:schemeClr val="accent2"/>
          </a:solidFill>
          <a:ln>
            <a:noFill/>
          </a:ln>
        </p:spPr>
        <p:txBody>
          <a:bodyPr spcFirstLastPara="1" wrap="square" lIns="251975" tIns="251975" rIns="251975" bIns="2519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4" name="Google Shape;174;p1"/>
          <p:cNvSpPr/>
          <p:nvPr/>
        </p:nvSpPr>
        <p:spPr>
          <a:xfrm rot="-2621068">
            <a:off x="9724609" y="1690120"/>
            <a:ext cx="365760" cy="150092"/>
          </a:xfrm>
          <a:prstGeom prst="leftArrow">
            <a:avLst>
              <a:gd name="adj1" fmla="val 50000"/>
              <a:gd name="adj2" fmla="val 50000"/>
            </a:avLst>
          </a:prstGeom>
          <a:solidFill>
            <a:schemeClr val="accent2"/>
          </a:solidFill>
          <a:ln>
            <a:noFill/>
          </a:ln>
        </p:spPr>
        <p:txBody>
          <a:bodyPr spcFirstLastPara="1" wrap="square" lIns="251975" tIns="251975" rIns="251975" bIns="2519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5" name="Google Shape;175;p1"/>
          <p:cNvSpPr/>
          <p:nvPr/>
        </p:nvSpPr>
        <p:spPr>
          <a:xfrm rot="-2621068">
            <a:off x="9166648" y="2265021"/>
            <a:ext cx="365760" cy="150092"/>
          </a:xfrm>
          <a:prstGeom prst="leftArrow">
            <a:avLst>
              <a:gd name="adj1" fmla="val 50000"/>
              <a:gd name="adj2" fmla="val 50000"/>
            </a:avLst>
          </a:prstGeom>
          <a:solidFill>
            <a:schemeClr val="accent2"/>
          </a:solidFill>
          <a:ln>
            <a:noFill/>
          </a:ln>
        </p:spPr>
        <p:txBody>
          <a:bodyPr spcFirstLastPara="1" wrap="square" lIns="251975" tIns="251975" rIns="251975" bIns="2519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3300"/>
              <a:buFont typeface="Lucida Sans"/>
              <a:buNone/>
            </a:pPr>
            <a:r>
              <a:rPr lang="sv-SE"/>
              <a:t>Om metoden</a:t>
            </a:r>
            <a:endParaRPr/>
          </a:p>
        </p:txBody>
      </p:sp>
      <p:sp>
        <p:nvSpPr>
          <p:cNvPr id="181" name="Google Shape;181;p2"/>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1800"/>
              <a:buChar char="•"/>
            </a:pPr>
            <a:r>
              <a:rPr lang="sv-SE" sz="1800" b="0" i="0">
                <a:latin typeface="Open Sans"/>
                <a:ea typeface="Open Sans"/>
                <a:cs typeface="Open Sans"/>
                <a:sym typeface="Open Sans"/>
              </a:rPr>
              <a:t>Backcasting är en planeringsmetod som bygger på att jobba baklänges från en tänkt framtida verklighet. Därvid skiljer det sig från många andra workshopmetoder som bygger på att planera framåt från nuet.</a:t>
            </a:r>
            <a:endParaRPr/>
          </a:p>
          <a:p>
            <a:pPr marL="228600" lvl="0" indent="-228600" algn="l" rtl="0">
              <a:lnSpc>
                <a:spcPct val="100000"/>
              </a:lnSpc>
              <a:spcBef>
                <a:spcPts val="1000"/>
              </a:spcBef>
              <a:spcAft>
                <a:spcPts val="0"/>
              </a:spcAft>
              <a:buClr>
                <a:schemeClr val="lt1"/>
              </a:buClr>
              <a:buSzPts val="1800"/>
              <a:buChar char="•"/>
            </a:pPr>
            <a:r>
              <a:rPr lang="sv-SE" sz="1800">
                <a:latin typeface="Open Sans"/>
                <a:ea typeface="Open Sans"/>
                <a:cs typeface="Open Sans"/>
                <a:sym typeface="Open Sans"/>
              </a:rPr>
              <a:t>Backcasting används för att skapa en plan kring en gemensam version av framtiden. Det handlar inte om att försöka förutsäga framtiden utan mer om att förutsäga vilka villkor och förutsättningar som kommer att krävas för att uppnå en önskad framtid. Metoden bygger på grundfrågan: ”För att uppnå ett visst mål i framtiden, vad måste vi göra praktiskt idag och framåt?”. </a:t>
            </a:r>
            <a:endParaRPr/>
          </a:p>
          <a:p>
            <a:pPr marL="228600" lvl="0" indent="-228600" algn="l" rtl="0">
              <a:lnSpc>
                <a:spcPct val="100000"/>
              </a:lnSpc>
              <a:spcBef>
                <a:spcPts val="1000"/>
              </a:spcBef>
              <a:spcAft>
                <a:spcPts val="0"/>
              </a:spcAft>
              <a:buClr>
                <a:schemeClr val="lt1"/>
              </a:buClr>
              <a:buSzPts val="1800"/>
              <a:buChar char="•"/>
            </a:pPr>
            <a:r>
              <a:rPr lang="sv-SE" sz="1800">
                <a:latin typeface="Open Sans"/>
                <a:ea typeface="Open Sans"/>
                <a:cs typeface="Open Sans"/>
                <a:sym typeface="Open Sans"/>
              </a:rPr>
              <a:t>Metoden utvecklades 1980-talet och har använts mycket i klimatarbete runt om i världen. </a:t>
            </a:r>
            <a:endParaRPr/>
          </a:p>
          <a:p>
            <a:pPr marL="228600" lvl="0" indent="-228600" algn="l" rtl="0">
              <a:lnSpc>
                <a:spcPct val="100000"/>
              </a:lnSpc>
              <a:spcBef>
                <a:spcPts val="1000"/>
              </a:spcBef>
              <a:spcAft>
                <a:spcPts val="0"/>
              </a:spcAft>
              <a:buClr>
                <a:schemeClr val="lt1"/>
              </a:buClr>
              <a:buSzPts val="1800"/>
              <a:buChar char="•"/>
            </a:pPr>
            <a:r>
              <a:rPr lang="sv-SE" sz="1800">
                <a:latin typeface="Open Sans"/>
                <a:ea typeface="Open Sans"/>
                <a:cs typeface="Open Sans"/>
                <a:sym typeface="Open Sans"/>
              </a:rPr>
              <a:t>Jämfört med många andra tekniker leder Backcasting till mer kreativt tänkande och en ökad känsla av ägandeskap hos de som är med i processen. Backcasting fungerar särskilt bra där det inte finns färdiga lösningar och där målet är ambitiöst och kräver nya idéer, lösningar och arbetssätt.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3300"/>
              <a:buFont typeface="Lucida Sans"/>
              <a:buNone/>
            </a:pPr>
            <a:r>
              <a:rPr lang="sv-SE"/>
              <a:t>Att planera en backcasting</a:t>
            </a:r>
            <a:endParaRPr/>
          </a:p>
        </p:txBody>
      </p:sp>
      <p:sp>
        <p:nvSpPr>
          <p:cNvPr id="187" name="Google Shape;187;p3"/>
          <p:cNvSpPr txBox="1">
            <a:spLocks noGrp="1"/>
          </p:cNvSpPr>
          <p:nvPr>
            <p:ph type="body" idx="1"/>
          </p:nvPr>
        </p:nvSpPr>
        <p:spPr>
          <a:xfrm>
            <a:off x="838200" y="2013857"/>
            <a:ext cx="10515600" cy="4005940"/>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000"/>
              <a:buChar char="•"/>
            </a:pPr>
            <a:r>
              <a:rPr lang="sv-SE" sz="2000">
                <a:latin typeface="Open Sans"/>
                <a:ea typeface="Open Sans"/>
                <a:cs typeface="Open Sans"/>
                <a:sym typeface="Open Sans"/>
              </a:rPr>
              <a:t>Backcasting kan ske som en separat process eller som en del i en större dialogprocess. Kostnaderna är liknande de som finns kring andra workshopformat.</a:t>
            </a:r>
            <a:endParaRPr/>
          </a:p>
          <a:p>
            <a:pPr marL="228600" lvl="0" indent="-228600" algn="l" rtl="0">
              <a:lnSpc>
                <a:spcPct val="100000"/>
              </a:lnSpc>
              <a:spcBef>
                <a:spcPts val="1000"/>
              </a:spcBef>
              <a:spcAft>
                <a:spcPts val="0"/>
              </a:spcAft>
              <a:buClr>
                <a:schemeClr val="lt1"/>
              </a:buClr>
              <a:buSzPts val="2000"/>
              <a:buChar char="•"/>
            </a:pPr>
            <a:r>
              <a:rPr lang="sv-SE" sz="2000" b="0" i="0">
                <a:latin typeface="Open Sans"/>
                <a:ea typeface="Open Sans"/>
                <a:cs typeface="Open Sans"/>
                <a:sym typeface="Open Sans"/>
              </a:rPr>
              <a:t>Backcasting kan ske i större och mindre grupper men det är viktigt att få med en bred grupp deltagare i backcasting för att så många olika perspektiv och insikter ska kunna ha inflytande i planeringsprocessen. Om viktig kunskap saknas under backcasting processen kan resultatet vara ofullständigt och av begränsat värde.</a:t>
            </a:r>
            <a:endParaRPr/>
          </a:p>
          <a:p>
            <a:pPr marL="228600" lvl="0" indent="-228600" algn="l" rtl="0">
              <a:lnSpc>
                <a:spcPct val="100000"/>
              </a:lnSpc>
              <a:spcBef>
                <a:spcPts val="1000"/>
              </a:spcBef>
              <a:spcAft>
                <a:spcPts val="0"/>
              </a:spcAft>
              <a:buClr>
                <a:schemeClr val="lt1"/>
              </a:buClr>
              <a:buSzPts val="2000"/>
              <a:buChar char="•"/>
            </a:pPr>
            <a:r>
              <a:rPr lang="sv-SE" sz="2000" b="0" i="0">
                <a:latin typeface="Open Sans"/>
                <a:ea typeface="Open Sans"/>
                <a:cs typeface="Open Sans"/>
                <a:sym typeface="Open Sans"/>
              </a:rPr>
              <a:t>En backcastingövning kan genomföras under ett par timmar. Resultaten kan ofta bli bättre av en längre process där </a:t>
            </a:r>
            <a:r>
              <a:rPr lang="sv-SE" sz="2000">
                <a:latin typeface="Open Sans"/>
                <a:ea typeface="Open Sans"/>
                <a:cs typeface="Open Sans"/>
                <a:sym typeface="Open Sans"/>
              </a:rPr>
              <a:t>deltagarna</a:t>
            </a:r>
            <a:r>
              <a:rPr lang="sv-SE" sz="2000" b="0" i="0">
                <a:latin typeface="Open Sans"/>
                <a:ea typeface="Open Sans"/>
                <a:cs typeface="Open Sans"/>
                <a:sym typeface="Open Sans"/>
              </a:rPr>
              <a:t> får mer tid till reflektion och eftertanke. Själva skapandeprocessen är bara det första steget. Det är viktigt att skapa tid och plats för att resultaten ska användas i praktiken.</a:t>
            </a:r>
            <a:endParaRPr/>
          </a:p>
          <a:p>
            <a:pPr marL="228600" lvl="0" indent="-127000" algn="l" rtl="0">
              <a:lnSpc>
                <a:spcPct val="100000"/>
              </a:lnSpc>
              <a:spcBef>
                <a:spcPts val="1000"/>
              </a:spcBef>
              <a:spcAft>
                <a:spcPts val="0"/>
              </a:spcAft>
              <a:buClr>
                <a:schemeClr val="lt1"/>
              </a:buClr>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759823" y="585839"/>
            <a:ext cx="10515600" cy="100965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3300"/>
              <a:buFont typeface="Lucida Sans"/>
              <a:buNone/>
            </a:pPr>
            <a:r>
              <a:rPr lang="sv-SE"/>
              <a:t>Genomförande</a:t>
            </a:r>
            <a:endParaRPr/>
          </a:p>
        </p:txBody>
      </p:sp>
      <p:sp>
        <p:nvSpPr>
          <p:cNvPr id="193" name="Google Shape;193;p4"/>
          <p:cNvSpPr txBox="1">
            <a:spLocks noGrp="1"/>
          </p:cNvSpPr>
          <p:nvPr>
            <p:ph type="body" idx="1"/>
          </p:nvPr>
        </p:nvSpPr>
        <p:spPr>
          <a:xfrm>
            <a:off x="838200" y="1549107"/>
            <a:ext cx="10515600" cy="4005900"/>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1600"/>
              <a:buChar char="•"/>
            </a:pPr>
            <a:r>
              <a:rPr lang="sv-SE"/>
              <a:t>En viktig förutsättning för att göra en backcasting är att det finns en tydlig och gemensam målbild. Om en sådan saknas, bör en målbildsövning genomföras först. </a:t>
            </a:r>
            <a:endParaRPr/>
          </a:p>
          <a:p>
            <a:pPr marL="228600" lvl="0" indent="-228600" algn="l" rtl="0">
              <a:lnSpc>
                <a:spcPct val="100000"/>
              </a:lnSpc>
              <a:spcBef>
                <a:spcPts val="1000"/>
              </a:spcBef>
              <a:spcAft>
                <a:spcPts val="0"/>
              </a:spcAft>
              <a:buClr>
                <a:schemeClr val="lt1"/>
              </a:buClr>
              <a:buSzPts val="1600"/>
              <a:buChar char="•"/>
            </a:pPr>
            <a:r>
              <a:rPr lang="sv-SE"/>
              <a:t>Förberedelser</a:t>
            </a:r>
            <a:endParaRPr/>
          </a:p>
          <a:p>
            <a:pPr marL="685800" lvl="1" indent="-228600" algn="l" rtl="0">
              <a:lnSpc>
                <a:spcPct val="100000"/>
              </a:lnSpc>
              <a:spcBef>
                <a:spcPts val="500"/>
              </a:spcBef>
              <a:spcAft>
                <a:spcPts val="0"/>
              </a:spcAft>
              <a:buClr>
                <a:schemeClr val="lt1"/>
              </a:buClr>
              <a:buSzPts val="1400"/>
              <a:buChar char="•"/>
            </a:pPr>
            <a:r>
              <a:rPr lang="sv-SE"/>
              <a:t>Identifiera viktiga perspektiv, finn lämpliga personer! Tänk kompetenser, funktioner och förmågor.</a:t>
            </a:r>
            <a:endParaRPr/>
          </a:p>
          <a:p>
            <a:pPr marL="685800" lvl="1" indent="-228600" algn="l" rtl="0">
              <a:lnSpc>
                <a:spcPct val="100000"/>
              </a:lnSpc>
              <a:spcBef>
                <a:spcPts val="500"/>
              </a:spcBef>
              <a:spcAft>
                <a:spcPts val="0"/>
              </a:spcAft>
              <a:buClr>
                <a:schemeClr val="lt1"/>
              </a:buClr>
              <a:buSzPts val="1400"/>
              <a:buChar char="•"/>
            </a:pPr>
            <a:r>
              <a:rPr lang="sv-SE"/>
              <a:t>Bjud in till workshop</a:t>
            </a:r>
            <a:endParaRPr/>
          </a:p>
          <a:p>
            <a:pPr marL="228600" lvl="0" indent="-228600" algn="l" rtl="0">
              <a:lnSpc>
                <a:spcPct val="100000"/>
              </a:lnSpc>
              <a:spcBef>
                <a:spcPts val="1000"/>
              </a:spcBef>
              <a:spcAft>
                <a:spcPts val="0"/>
              </a:spcAft>
              <a:buClr>
                <a:schemeClr val="lt1"/>
              </a:buClr>
              <a:buSzPts val="1600"/>
              <a:buChar char="•"/>
            </a:pPr>
            <a:r>
              <a:rPr lang="sv-SE"/>
              <a:t>Uppgiften går ut på att, i mixade smågrupper, utveckla en förstasida på en tidning. Se mall på nästa slide.</a:t>
            </a:r>
            <a:endParaRPr/>
          </a:p>
          <a:p>
            <a:pPr marL="685800" lvl="1" indent="-228600" algn="l" rtl="0">
              <a:lnSpc>
                <a:spcPct val="100000"/>
              </a:lnSpc>
              <a:spcBef>
                <a:spcPts val="500"/>
              </a:spcBef>
              <a:spcAft>
                <a:spcPts val="0"/>
              </a:spcAft>
              <a:buClr>
                <a:schemeClr val="lt1"/>
              </a:buClr>
              <a:buSzPts val="1400"/>
              <a:buChar char="•"/>
            </a:pPr>
            <a:r>
              <a:rPr lang="sv-SE"/>
              <a:t>Mötesledaren har i förväg fyllt i gröna fält och bestämt: </a:t>
            </a:r>
            <a:endParaRPr/>
          </a:p>
          <a:p>
            <a:pPr marL="1143000" lvl="2" indent="-228600" algn="l" rtl="0">
              <a:lnSpc>
                <a:spcPct val="100000"/>
              </a:lnSpc>
              <a:spcBef>
                <a:spcPts val="500"/>
              </a:spcBef>
              <a:spcAft>
                <a:spcPts val="0"/>
              </a:spcAft>
              <a:buClr>
                <a:schemeClr val="lt1"/>
              </a:buClr>
              <a:buSzPts val="1400"/>
              <a:buChar char="•"/>
            </a:pPr>
            <a:r>
              <a:rPr lang="sv-SE"/>
              <a:t>Ett framtida datum. Detta ges ofta av målbilden och vilket tidsperspektiv man har på den. 3-5 år brukar vara ett bra riktmärke. Vid längre tidsperspektiv ökar osäkerheten alltför mycket.</a:t>
            </a:r>
            <a:endParaRPr/>
          </a:p>
          <a:p>
            <a:pPr marL="1143000" lvl="2" indent="-228600" algn="l" rtl="0">
              <a:lnSpc>
                <a:spcPct val="100000"/>
              </a:lnSpc>
              <a:spcBef>
                <a:spcPts val="500"/>
              </a:spcBef>
              <a:spcAft>
                <a:spcPts val="0"/>
              </a:spcAft>
              <a:buClr>
                <a:schemeClr val="lt1"/>
              </a:buClr>
              <a:buSzPts val="1400"/>
              <a:buChar char="•"/>
            </a:pPr>
            <a:r>
              <a:rPr lang="sv-SE"/>
              <a:t>Givit en kort beskrivning av målbilden samt</a:t>
            </a:r>
            <a:endParaRPr/>
          </a:p>
          <a:p>
            <a:pPr marL="1143000" lvl="2" indent="-228600" algn="l" rtl="0">
              <a:lnSpc>
                <a:spcPct val="100000"/>
              </a:lnSpc>
              <a:spcBef>
                <a:spcPts val="500"/>
              </a:spcBef>
              <a:spcAft>
                <a:spcPts val="0"/>
              </a:spcAft>
              <a:buClr>
                <a:schemeClr val="lt1"/>
              </a:buClr>
              <a:buSzPts val="1400"/>
              <a:buChar char="•"/>
            </a:pPr>
            <a:r>
              <a:rPr lang="sv-SE"/>
              <a:t>Angivit nuvarande period, typ “Arbetet tog ordentlig fart våren 2023…”</a:t>
            </a:r>
            <a:endParaRPr/>
          </a:p>
          <a:p>
            <a:pPr marL="685800" lvl="1" indent="-228600" algn="l" rtl="0">
              <a:lnSpc>
                <a:spcPct val="100000"/>
              </a:lnSpc>
              <a:spcBef>
                <a:spcPts val="500"/>
              </a:spcBef>
              <a:spcAft>
                <a:spcPts val="0"/>
              </a:spcAft>
              <a:buClr>
                <a:schemeClr val="lt1"/>
              </a:buClr>
              <a:buSzPts val="1400"/>
              <a:buChar char="•"/>
            </a:pPr>
            <a:r>
              <a:rPr lang="sv-SE"/>
              <a:t>Gruppuppgiften är att </a:t>
            </a:r>
            <a:endParaRPr/>
          </a:p>
          <a:p>
            <a:pPr marL="1257300" lvl="2" indent="-342900" algn="l" rtl="0">
              <a:lnSpc>
                <a:spcPct val="100000"/>
              </a:lnSpc>
              <a:spcBef>
                <a:spcPts val="500"/>
              </a:spcBef>
              <a:spcAft>
                <a:spcPts val="0"/>
              </a:spcAft>
              <a:buClr>
                <a:schemeClr val="lt1"/>
              </a:buClr>
              <a:buSzPts val="1400"/>
              <a:buAutoNum type="alphaLcParenR"/>
            </a:pPr>
            <a:r>
              <a:rPr lang="sv-SE"/>
              <a:t>Utveckla nulägesbeskrivningen (vad kännetecknar arbetet vid det framtida datumet). Skriv i presens: “Det är 2030 0ch vi har…..”!</a:t>
            </a:r>
            <a:endParaRPr/>
          </a:p>
          <a:p>
            <a:pPr marL="1257300" lvl="2" indent="-342900" algn="l" rtl="0">
              <a:lnSpc>
                <a:spcPct val="100000"/>
              </a:lnSpc>
              <a:spcBef>
                <a:spcPts val="500"/>
              </a:spcBef>
              <a:spcAft>
                <a:spcPts val="0"/>
              </a:spcAft>
              <a:buClr>
                <a:schemeClr val="lt1"/>
              </a:buClr>
              <a:buSzPts val="1400"/>
              <a:buAutoNum type="alphaLcParenR"/>
            </a:pPr>
            <a:r>
              <a:rPr lang="sv-SE"/>
              <a:t>Identifiera och tidsbestämma viktiga milstolpar som behövs för att nå målbilden och </a:t>
            </a:r>
            <a:endParaRPr/>
          </a:p>
          <a:p>
            <a:pPr marL="1257300" lvl="2" indent="-342900" algn="l" rtl="0">
              <a:lnSpc>
                <a:spcPct val="100000"/>
              </a:lnSpc>
              <a:spcBef>
                <a:spcPts val="500"/>
              </a:spcBef>
              <a:spcAft>
                <a:spcPts val="0"/>
              </a:spcAft>
              <a:buClr>
                <a:schemeClr val="lt1"/>
              </a:buClr>
              <a:buSzPts val="1400"/>
              <a:buAutoNum type="alphaLcParenR"/>
            </a:pPr>
            <a:r>
              <a:rPr lang="sv-SE"/>
              <a:t>Beskriva hur arbetet tar fart (i nutid)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xfrm>
            <a:off x="169377" y="159044"/>
            <a:ext cx="10515600" cy="28527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sv-SE" sz="5400"/>
              <a:t>					</a:t>
            </a:r>
            <a:r>
              <a:rPr lang="sv-SE" sz="2000" i="1">
                <a:solidFill>
                  <a:schemeClr val="accent6"/>
                </a:solidFill>
              </a:rPr>
              <a:t>Framtida datum</a:t>
            </a:r>
            <a:br>
              <a:rPr lang="sv-SE" sz="5400"/>
            </a:br>
            <a:r>
              <a:rPr lang="sv-SE" sz="5400" i="1">
                <a:solidFill>
                  <a:schemeClr val="accent6"/>
                </a:solidFill>
              </a:rPr>
              <a:t>Tidningsnamn</a:t>
            </a:r>
            <a:br>
              <a:rPr lang="sv-SE" sz="5400"/>
            </a:br>
            <a:br>
              <a:rPr lang="sv-SE"/>
            </a:br>
            <a:endParaRPr/>
          </a:p>
        </p:txBody>
      </p:sp>
      <p:sp>
        <p:nvSpPr>
          <p:cNvPr id="199" name="Google Shape;199;p5"/>
          <p:cNvSpPr txBox="1">
            <a:spLocks noGrp="1"/>
          </p:cNvSpPr>
          <p:nvPr>
            <p:ph type="body" idx="1"/>
          </p:nvPr>
        </p:nvSpPr>
        <p:spPr>
          <a:xfrm>
            <a:off x="169378" y="1539184"/>
            <a:ext cx="7043186" cy="515977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sv-SE" sz="1800" i="1">
                <a:solidFill>
                  <a:schemeClr val="accent6"/>
                </a:solidFill>
              </a:rPr>
              <a:t>Ge en kort beskrivning av den gemensamma målbilden här. Ett exempel:</a:t>
            </a:r>
            <a:endParaRPr sz="1800">
              <a:solidFill>
                <a:schemeClr val="accent6"/>
              </a:solidFill>
            </a:endParaRPr>
          </a:p>
          <a:p>
            <a:pPr marL="0" lvl="0" indent="0" algn="l" rtl="0">
              <a:lnSpc>
                <a:spcPct val="90000"/>
              </a:lnSpc>
              <a:spcBef>
                <a:spcPts val="0"/>
              </a:spcBef>
              <a:spcAft>
                <a:spcPts val="0"/>
              </a:spcAft>
              <a:buClr>
                <a:srgbClr val="888888"/>
              </a:buClr>
              <a:buSzPts val="1800"/>
              <a:buNone/>
            </a:pPr>
            <a:r>
              <a:rPr lang="sv-SE" sz="1800" i="1">
                <a:solidFill>
                  <a:schemeClr val="accent6"/>
                </a:solidFill>
              </a:rPr>
              <a:t>Arbetet på centret fortsätter blomstra! Nya prestigefulla projekt attraherar forskare från hela världen. Nya miljoner till nya forskningsprogram möjliggör utveckling och innovation i världsklass!</a:t>
            </a:r>
            <a:endParaRPr>
              <a:solidFill>
                <a:schemeClr val="accent6"/>
              </a:solidFill>
            </a:endParaRPr>
          </a:p>
          <a:p>
            <a:pPr marL="0" lvl="0" indent="0" algn="l" rtl="0">
              <a:lnSpc>
                <a:spcPct val="90000"/>
              </a:lnSpc>
              <a:spcBef>
                <a:spcPts val="1000"/>
              </a:spcBef>
              <a:spcAft>
                <a:spcPts val="0"/>
              </a:spcAft>
              <a:buClr>
                <a:srgbClr val="888888"/>
              </a:buClr>
              <a:buSzPts val="2400"/>
              <a:buNone/>
            </a:pPr>
            <a:endParaRPr/>
          </a:p>
          <a:p>
            <a:pPr marL="0" lvl="0" indent="0" algn="l" rtl="0">
              <a:lnSpc>
                <a:spcPct val="90000"/>
              </a:lnSpc>
              <a:spcBef>
                <a:spcPts val="1000"/>
              </a:spcBef>
              <a:spcAft>
                <a:spcPts val="0"/>
              </a:spcAft>
              <a:buClr>
                <a:srgbClr val="888888"/>
              </a:buClr>
              <a:buSzPts val="2000"/>
              <a:buNone/>
            </a:pPr>
            <a:r>
              <a:rPr lang="sv-SE" sz="2000"/>
              <a:t>Detta kännetecknar arbetet idag </a:t>
            </a:r>
            <a:r>
              <a:rPr lang="sv-SE" sz="2000" i="1">
                <a:solidFill>
                  <a:schemeClr val="accent6"/>
                </a:solidFill>
              </a:rPr>
              <a:t>( ange det framtida året)</a:t>
            </a:r>
            <a:endParaRPr i="1">
              <a:solidFill>
                <a:schemeClr val="accent6"/>
              </a:solidFill>
            </a:endParaRPr>
          </a:p>
          <a:p>
            <a:pPr marL="0" lvl="0" indent="0" algn="l" rtl="0">
              <a:lnSpc>
                <a:spcPct val="90000"/>
              </a:lnSpc>
              <a:spcBef>
                <a:spcPts val="1000"/>
              </a:spcBef>
              <a:spcAft>
                <a:spcPts val="0"/>
              </a:spcAft>
              <a:buClr>
                <a:srgbClr val="888888"/>
              </a:buClr>
              <a:buSzPts val="2400"/>
              <a:buNone/>
            </a:pPr>
            <a:r>
              <a:rPr lang="sv-SE"/>
              <a:t> </a:t>
            </a:r>
            <a:endParaRPr/>
          </a:p>
          <a:p>
            <a:pPr marL="0" lvl="0" indent="0" algn="l" rtl="0">
              <a:lnSpc>
                <a:spcPct val="90000"/>
              </a:lnSpc>
              <a:spcBef>
                <a:spcPts val="1000"/>
              </a:spcBef>
              <a:spcAft>
                <a:spcPts val="0"/>
              </a:spcAft>
              <a:buClr>
                <a:srgbClr val="888888"/>
              </a:buClr>
              <a:buSzPts val="2400"/>
              <a:buNone/>
            </a:pPr>
            <a:endParaRPr/>
          </a:p>
          <a:p>
            <a:pPr marL="0" lvl="0" indent="0" algn="l" rtl="0">
              <a:lnSpc>
                <a:spcPct val="90000"/>
              </a:lnSpc>
              <a:spcBef>
                <a:spcPts val="1000"/>
              </a:spcBef>
              <a:spcAft>
                <a:spcPts val="0"/>
              </a:spcAft>
              <a:buClr>
                <a:srgbClr val="888888"/>
              </a:buClr>
              <a:buSzPts val="2400"/>
              <a:buNone/>
            </a:pPr>
            <a:endParaRPr/>
          </a:p>
          <a:p>
            <a:pPr marL="0" lvl="0" indent="0" algn="l" rtl="0">
              <a:lnSpc>
                <a:spcPct val="90000"/>
              </a:lnSpc>
              <a:spcBef>
                <a:spcPts val="1000"/>
              </a:spcBef>
              <a:spcAft>
                <a:spcPts val="0"/>
              </a:spcAft>
              <a:buClr>
                <a:srgbClr val="888888"/>
              </a:buClr>
              <a:buSzPts val="2000"/>
              <a:buNone/>
            </a:pPr>
            <a:r>
              <a:rPr lang="sv-SE" sz="2000"/>
              <a:t>Arbetet tog ordentlig fart </a:t>
            </a:r>
            <a:r>
              <a:rPr lang="sv-SE" sz="2000" i="1">
                <a:solidFill>
                  <a:schemeClr val="accent6"/>
                </a:solidFill>
              </a:rPr>
              <a:t>(ange nutida period t ex våren 2023)</a:t>
            </a:r>
            <a:endParaRPr i="1">
              <a:solidFill>
                <a:schemeClr val="accent6"/>
              </a:solidFill>
            </a:endParaRPr>
          </a:p>
          <a:p>
            <a:pPr marL="0" lvl="0" indent="0" algn="l" rtl="0">
              <a:lnSpc>
                <a:spcPct val="90000"/>
              </a:lnSpc>
              <a:spcBef>
                <a:spcPts val="1000"/>
              </a:spcBef>
              <a:spcAft>
                <a:spcPts val="0"/>
              </a:spcAft>
              <a:buClr>
                <a:srgbClr val="888888"/>
              </a:buClr>
              <a:buSzPts val="2400"/>
              <a:buNone/>
            </a:pPr>
            <a:r>
              <a:rPr lang="sv-SE"/>
              <a:t> </a:t>
            </a:r>
            <a:endParaRPr/>
          </a:p>
          <a:p>
            <a:pPr marL="0" lvl="0" indent="0" algn="l" rtl="0">
              <a:lnSpc>
                <a:spcPct val="90000"/>
              </a:lnSpc>
              <a:spcBef>
                <a:spcPts val="1000"/>
              </a:spcBef>
              <a:spcAft>
                <a:spcPts val="0"/>
              </a:spcAft>
              <a:buClr>
                <a:srgbClr val="888888"/>
              </a:buClr>
              <a:buSzPts val="2400"/>
              <a:buNone/>
            </a:pPr>
            <a:endParaRPr/>
          </a:p>
          <a:p>
            <a:pPr marL="0" lvl="0" indent="0" algn="l" rtl="0">
              <a:lnSpc>
                <a:spcPct val="90000"/>
              </a:lnSpc>
              <a:spcBef>
                <a:spcPts val="1000"/>
              </a:spcBef>
              <a:spcAft>
                <a:spcPts val="0"/>
              </a:spcAft>
              <a:buClr>
                <a:srgbClr val="888888"/>
              </a:buClr>
              <a:buSzPts val="2400"/>
              <a:buNone/>
            </a:pPr>
            <a:endParaRPr/>
          </a:p>
          <a:p>
            <a:pPr marL="0" lvl="0" indent="0" algn="l" rtl="0">
              <a:lnSpc>
                <a:spcPct val="90000"/>
              </a:lnSpc>
              <a:spcBef>
                <a:spcPts val="1000"/>
              </a:spcBef>
              <a:spcAft>
                <a:spcPts val="0"/>
              </a:spcAft>
              <a:buClr>
                <a:srgbClr val="888888"/>
              </a:buClr>
              <a:buSzPts val="2400"/>
              <a:buNone/>
            </a:pPr>
            <a:endParaRPr/>
          </a:p>
        </p:txBody>
      </p:sp>
      <p:sp>
        <p:nvSpPr>
          <p:cNvPr id="200" name="Google Shape;200;p5"/>
          <p:cNvSpPr txBox="1">
            <a:spLocks noGrp="1"/>
          </p:cNvSpPr>
          <p:nvPr>
            <p:ph type="body" idx="4294967295"/>
          </p:nvPr>
        </p:nvSpPr>
        <p:spPr>
          <a:xfrm>
            <a:off x="7356928" y="159044"/>
            <a:ext cx="4614117" cy="653991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119000"/>
              </a:lnSpc>
              <a:spcBef>
                <a:spcPts val="0"/>
              </a:spcBef>
              <a:spcAft>
                <a:spcPts val="0"/>
              </a:spcAft>
              <a:buClr>
                <a:schemeClr val="dk1"/>
              </a:buClr>
              <a:buSzPts val="1800"/>
              <a:buNone/>
            </a:pPr>
            <a:endParaRPr sz="1800">
              <a:solidFill>
                <a:srgbClr val="000000"/>
              </a:solidFill>
              <a:latin typeface="Calibri"/>
              <a:ea typeface="Calibri"/>
              <a:cs typeface="Calibri"/>
              <a:sym typeface="Calibri"/>
            </a:endParaRPr>
          </a:p>
          <a:p>
            <a:pPr marL="0" lvl="0" indent="0" algn="l" rtl="0">
              <a:lnSpc>
                <a:spcPct val="90000"/>
              </a:lnSpc>
              <a:spcBef>
                <a:spcPts val="16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000"/>
              <a:buNone/>
            </a:pPr>
            <a:endParaRPr sz="2000">
              <a:solidFill>
                <a:srgbClr val="888888"/>
              </a:solidFill>
            </a:endParaRPr>
          </a:p>
          <a:p>
            <a:pPr marL="0" lvl="0" indent="0" algn="l" rtl="0">
              <a:lnSpc>
                <a:spcPct val="90000"/>
              </a:lnSpc>
              <a:spcBef>
                <a:spcPts val="1000"/>
              </a:spcBef>
              <a:spcAft>
                <a:spcPts val="0"/>
              </a:spcAft>
              <a:buClr>
                <a:schemeClr val="dk1"/>
              </a:buClr>
              <a:buSzPts val="2000"/>
              <a:buNone/>
            </a:pPr>
            <a:endParaRPr sz="2000">
              <a:solidFill>
                <a:srgbClr val="888888"/>
              </a:solidFill>
            </a:endParaRPr>
          </a:p>
          <a:p>
            <a:pPr marL="0" lvl="0" indent="0" algn="l" rtl="0">
              <a:lnSpc>
                <a:spcPct val="90000"/>
              </a:lnSpc>
              <a:spcBef>
                <a:spcPts val="1000"/>
              </a:spcBef>
              <a:spcAft>
                <a:spcPts val="0"/>
              </a:spcAft>
              <a:buClr>
                <a:schemeClr val="dk1"/>
              </a:buClr>
              <a:buSzPts val="2000"/>
              <a:buNone/>
            </a:pPr>
            <a:endParaRPr sz="2000">
              <a:solidFill>
                <a:srgbClr val="888888"/>
              </a:solidFill>
            </a:endParaRPr>
          </a:p>
          <a:p>
            <a:pPr marL="0" lvl="0" indent="0" algn="l" rtl="0">
              <a:lnSpc>
                <a:spcPct val="90000"/>
              </a:lnSpc>
              <a:spcBef>
                <a:spcPts val="1000"/>
              </a:spcBef>
              <a:spcAft>
                <a:spcPts val="0"/>
              </a:spcAft>
              <a:buClr>
                <a:srgbClr val="888888"/>
              </a:buClr>
              <a:buSzPts val="2000"/>
              <a:buNone/>
            </a:pPr>
            <a:r>
              <a:rPr lang="sv-SE" sz="2000">
                <a:solidFill>
                  <a:srgbClr val="888888"/>
                </a:solidFill>
              </a:rPr>
              <a:t>Viktiga milstolpar i arbetet: </a:t>
            </a:r>
            <a:endParaRPr/>
          </a:p>
          <a:p>
            <a:pPr marL="0" lvl="0" indent="0" algn="l" rtl="0">
              <a:lnSpc>
                <a:spcPct val="90000"/>
              </a:lnSpc>
              <a:spcBef>
                <a:spcPts val="1000"/>
              </a:spcBef>
              <a:spcAft>
                <a:spcPts val="0"/>
              </a:spcAft>
              <a:buClr>
                <a:schemeClr val="dk1"/>
              </a:buClr>
              <a:buSzPts val="2000"/>
              <a:buNone/>
            </a:pPr>
            <a:endParaRPr sz="2000">
              <a:solidFill>
                <a:srgbClr val="888888"/>
              </a:solidFill>
            </a:endParaRPr>
          </a:p>
          <a:p>
            <a:pPr marL="0" lvl="0" indent="0" algn="l" rtl="0">
              <a:lnSpc>
                <a:spcPct val="90000"/>
              </a:lnSpc>
              <a:spcBef>
                <a:spcPts val="1000"/>
              </a:spcBef>
              <a:spcAft>
                <a:spcPts val="0"/>
              </a:spcAft>
              <a:buClr>
                <a:schemeClr val="dk1"/>
              </a:buClr>
              <a:buSzPts val="2000"/>
              <a:buNone/>
            </a:pPr>
            <a:endParaRPr sz="2000">
              <a:solidFill>
                <a:srgbClr val="888888"/>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201" name="Google Shape;201;p5" descr="En bild som visar person, baby, inomhus&#10;&#10;Automatiskt genererad beskrivning"/>
          <p:cNvPicPr preferRelativeResize="0"/>
          <p:nvPr/>
        </p:nvPicPr>
        <p:blipFill rotWithShape="1">
          <a:blip r:embed="rId3">
            <a:alphaModFix/>
          </a:blip>
          <a:srcRect t="11736" b="23186"/>
          <a:stretch/>
        </p:blipFill>
        <p:spPr>
          <a:xfrm>
            <a:off x="7356928" y="159044"/>
            <a:ext cx="4614117" cy="20154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a:spLocks noGrp="1"/>
          </p:cNvSpPr>
          <p:nvPr>
            <p:ph type="title"/>
          </p:nvPr>
        </p:nvSpPr>
        <p:spPr>
          <a:xfrm>
            <a:off x="838200" y="768719"/>
            <a:ext cx="10515600" cy="100965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3"/>
              </a:buClr>
              <a:buSzPts val="3300"/>
              <a:buFont typeface="Lucida Sans"/>
              <a:buNone/>
            </a:pPr>
            <a:r>
              <a:rPr lang="sv-SE"/>
              <a:t>Metodens styrkor och svagheter</a:t>
            </a:r>
            <a:endParaRPr/>
          </a:p>
        </p:txBody>
      </p:sp>
      <p:sp>
        <p:nvSpPr>
          <p:cNvPr id="207" name="Google Shape;207;p6"/>
          <p:cNvSpPr txBox="1">
            <a:spLocks noGrp="1"/>
          </p:cNvSpPr>
          <p:nvPr>
            <p:ph type="body" idx="1"/>
          </p:nvPr>
        </p:nvSpPr>
        <p:spPr>
          <a:xfrm>
            <a:off x="838200" y="1627750"/>
            <a:ext cx="5181600" cy="4398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600"/>
              <a:buNone/>
            </a:pPr>
            <a:r>
              <a:rPr lang="sv-SE" b="1" i="0">
                <a:latin typeface="Open Sans"/>
                <a:ea typeface="Open Sans"/>
                <a:cs typeface="Open Sans"/>
                <a:sym typeface="Open Sans"/>
              </a:rPr>
              <a:t>Styrkor</a:t>
            </a:r>
            <a:endParaRPr/>
          </a:p>
          <a:p>
            <a:pPr marL="228600" lvl="0" indent="-228600" algn="l" rtl="0">
              <a:lnSpc>
                <a:spcPct val="100000"/>
              </a:lnSpc>
              <a:spcBef>
                <a:spcPts val="1000"/>
              </a:spcBef>
              <a:spcAft>
                <a:spcPts val="0"/>
              </a:spcAft>
              <a:buClr>
                <a:schemeClr val="lt1"/>
              </a:buClr>
              <a:buSzPts val="1600"/>
              <a:buChar char="•"/>
            </a:pPr>
            <a:r>
              <a:rPr lang="sv-SE">
                <a:latin typeface="Open Sans"/>
                <a:ea typeface="Open Sans"/>
                <a:cs typeface="Open Sans"/>
                <a:sym typeface="Open Sans"/>
              </a:rPr>
              <a:t>Ökad känsla av ägandeskap av en plan</a:t>
            </a:r>
            <a:endParaRPr/>
          </a:p>
          <a:p>
            <a:pPr marL="228600" lvl="0" indent="-228600" algn="l" rtl="0">
              <a:lnSpc>
                <a:spcPct val="100000"/>
              </a:lnSpc>
              <a:spcBef>
                <a:spcPts val="1000"/>
              </a:spcBef>
              <a:spcAft>
                <a:spcPts val="0"/>
              </a:spcAft>
              <a:buClr>
                <a:schemeClr val="lt1"/>
              </a:buClr>
              <a:buSzPts val="1600"/>
              <a:buFont typeface="Arial"/>
              <a:buChar char="•"/>
            </a:pPr>
            <a:r>
              <a:rPr lang="sv-SE" b="0" i="0">
                <a:latin typeface="Open Sans"/>
                <a:ea typeface="Open Sans"/>
                <a:cs typeface="Open Sans"/>
                <a:sym typeface="Open Sans"/>
              </a:rPr>
              <a:t>Kan skapa kreativa lösningar på komplexa problem</a:t>
            </a:r>
            <a:endParaRPr/>
          </a:p>
          <a:p>
            <a:pPr marL="228600" lvl="0" indent="-228600" algn="l" rtl="0">
              <a:lnSpc>
                <a:spcPct val="100000"/>
              </a:lnSpc>
              <a:spcBef>
                <a:spcPts val="1000"/>
              </a:spcBef>
              <a:spcAft>
                <a:spcPts val="0"/>
              </a:spcAft>
              <a:buClr>
                <a:schemeClr val="lt1"/>
              </a:buClr>
              <a:buSzPts val="1600"/>
              <a:buFont typeface="Arial"/>
              <a:buChar char="•"/>
            </a:pPr>
            <a:r>
              <a:rPr lang="sv-SE" b="0" i="0">
                <a:latin typeface="Open Sans"/>
                <a:ea typeface="Open Sans"/>
                <a:cs typeface="Open Sans"/>
                <a:sym typeface="Open Sans"/>
              </a:rPr>
              <a:t>Kan hjälpa till att synliggöra utmaningar i svåröverskådliga situationer</a:t>
            </a:r>
            <a:endParaRPr/>
          </a:p>
          <a:p>
            <a:pPr marL="228600" lvl="0" indent="-228600" algn="l" rtl="0">
              <a:lnSpc>
                <a:spcPct val="100000"/>
              </a:lnSpc>
              <a:spcBef>
                <a:spcPts val="1000"/>
              </a:spcBef>
              <a:spcAft>
                <a:spcPts val="0"/>
              </a:spcAft>
              <a:buClr>
                <a:schemeClr val="lt1"/>
              </a:buClr>
              <a:buSzPts val="1600"/>
              <a:buFont typeface="Arial"/>
              <a:buChar char="•"/>
            </a:pPr>
            <a:r>
              <a:rPr lang="sv-SE" b="0" i="0">
                <a:latin typeface="Open Sans"/>
                <a:ea typeface="Open Sans"/>
                <a:cs typeface="Open Sans"/>
                <a:sym typeface="Open Sans"/>
              </a:rPr>
              <a:t>Kan hjälpa till att klargöra osäkerhetsmoment och lyfta frågor som behöver utforskas vidare</a:t>
            </a:r>
            <a:endParaRPr b="0" i="0">
              <a:latin typeface="Open Sans"/>
              <a:ea typeface="Open Sans"/>
              <a:cs typeface="Open Sans"/>
              <a:sym typeface="Open Sans"/>
            </a:endParaRPr>
          </a:p>
          <a:p>
            <a:pPr marL="228600" lvl="0" indent="-241300" algn="l" rtl="0">
              <a:lnSpc>
                <a:spcPct val="100000"/>
              </a:lnSpc>
              <a:spcBef>
                <a:spcPts val="1000"/>
              </a:spcBef>
              <a:spcAft>
                <a:spcPts val="0"/>
              </a:spcAft>
              <a:buSzPts val="1800"/>
              <a:buFont typeface="Open Sans"/>
              <a:buChar char="•"/>
            </a:pPr>
            <a:r>
              <a:rPr lang="sv-SE">
                <a:latin typeface="Open Sans"/>
                <a:ea typeface="Open Sans"/>
                <a:cs typeface="Open Sans"/>
                <a:sym typeface="Open Sans"/>
              </a:rPr>
              <a:t>Ger underlag för formulering av strategi, affärsplan, affärsmodell…</a:t>
            </a:r>
            <a:endParaRPr>
              <a:latin typeface="Open Sans"/>
              <a:ea typeface="Open Sans"/>
              <a:cs typeface="Open Sans"/>
              <a:sym typeface="Open Sans"/>
            </a:endParaRPr>
          </a:p>
          <a:p>
            <a:pPr marL="228600" lvl="0" indent="-127000" algn="l" rtl="0">
              <a:lnSpc>
                <a:spcPct val="100000"/>
              </a:lnSpc>
              <a:spcBef>
                <a:spcPts val="1000"/>
              </a:spcBef>
              <a:spcAft>
                <a:spcPts val="0"/>
              </a:spcAft>
              <a:buClr>
                <a:schemeClr val="lt1"/>
              </a:buClr>
              <a:buSzPts val="1600"/>
              <a:buNone/>
            </a:pPr>
            <a:endParaRPr/>
          </a:p>
        </p:txBody>
      </p:sp>
      <p:sp>
        <p:nvSpPr>
          <p:cNvPr id="208" name="Google Shape;208;p6"/>
          <p:cNvSpPr txBox="1">
            <a:spLocks noGrp="1"/>
          </p:cNvSpPr>
          <p:nvPr>
            <p:ph type="body" idx="2"/>
          </p:nvPr>
        </p:nvSpPr>
        <p:spPr>
          <a:xfrm>
            <a:off x="6172200" y="1627775"/>
            <a:ext cx="5181600" cy="4398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600"/>
              <a:buNone/>
            </a:pPr>
            <a:r>
              <a:rPr lang="sv-SE" b="1" i="0">
                <a:latin typeface="Open Sans"/>
                <a:ea typeface="Open Sans"/>
                <a:cs typeface="Open Sans"/>
                <a:sym typeface="Open Sans"/>
              </a:rPr>
              <a:t>Svagheter</a:t>
            </a:r>
            <a:endParaRPr/>
          </a:p>
          <a:p>
            <a:pPr marL="228600" lvl="0" indent="-228600" algn="l" rtl="0">
              <a:lnSpc>
                <a:spcPct val="100000"/>
              </a:lnSpc>
              <a:spcBef>
                <a:spcPts val="1000"/>
              </a:spcBef>
              <a:spcAft>
                <a:spcPts val="0"/>
              </a:spcAft>
              <a:buClr>
                <a:schemeClr val="lt1"/>
              </a:buClr>
              <a:buSzPts val="1600"/>
              <a:buFont typeface="Arial"/>
              <a:buChar char="•"/>
            </a:pPr>
            <a:r>
              <a:rPr lang="sv-SE" b="0" i="0">
                <a:latin typeface="Open Sans"/>
                <a:ea typeface="Open Sans"/>
                <a:cs typeface="Open Sans"/>
                <a:sym typeface="Open Sans"/>
              </a:rPr>
              <a:t>Resultatet blir bara så bra som de perspektiv som inkommer – om viktiga grupper och perspektiv inte medverkar kan resultatet bli ofullständigt</a:t>
            </a:r>
            <a:endParaRPr/>
          </a:p>
          <a:p>
            <a:pPr marL="228600" lvl="0" indent="-228600" algn="l" rtl="0">
              <a:lnSpc>
                <a:spcPct val="100000"/>
              </a:lnSpc>
              <a:spcBef>
                <a:spcPts val="1000"/>
              </a:spcBef>
              <a:spcAft>
                <a:spcPts val="0"/>
              </a:spcAft>
              <a:buClr>
                <a:schemeClr val="lt1"/>
              </a:buClr>
              <a:buSzPts val="1600"/>
              <a:buFont typeface="Arial"/>
              <a:buChar char="•"/>
            </a:pPr>
            <a:r>
              <a:rPr lang="sv-SE" b="0" i="0">
                <a:latin typeface="Open Sans"/>
                <a:ea typeface="Open Sans"/>
                <a:cs typeface="Open Sans"/>
                <a:sym typeface="Open Sans"/>
              </a:rPr>
              <a:t>Det är viktigt att backcasting</a:t>
            </a:r>
            <a:r>
              <a:rPr lang="sv-SE">
                <a:latin typeface="Open Sans"/>
                <a:ea typeface="Open Sans"/>
                <a:cs typeface="Open Sans"/>
                <a:sym typeface="Open Sans"/>
              </a:rPr>
              <a:t>-</a:t>
            </a:r>
            <a:r>
              <a:rPr lang="sv-SE" b="0" i="0">
                <a:latin typeface="Open Sans"/>
                <a:ea typeface="Open Sans"/>
                <a:cs typeface="Open Sans"/>
                <a:sym typeface="Open Sans"/>
              </a:rPr>
              <a:t>diskussioner inte blir för utsvävande och frikopplade från begränsningar och utmaningar.</a:t>
            </a:r>
            <a:endParaRPr/>
          </a:p>
          <a:p>
            <a:pPr marL="228600" lvl="0" indent="-228600" algn="l" rtl="0">
              <a:lnSpc>
                <a:spcPct val="100000"/>
              </a:lnSpc>
              <a:spcBef>
                <a:spcPts val="1000"/>
              </a:spcBef>
              <a:spcAft>
                <a:spcPts val="0"/>
              </a:spcAft>
              <a:buClr>
                <a:schemeClr val="lt1"/>
              </a:buClr>
              <a:buSzPts val="1600"/>
              <a:buFont typeface="Arial"/>
              <a:buChar char="•"/>
            </a:pPr>
            <a:r>
              <a:rPr lang="sv-SE" b="0" i="0">
                <a:latin typeface="Open Sans"/>
                <a:ea typeface="Open Sans"/>
                <a:cs typeface="Open Sans"/>
                <a:sym typeface="Open Sans"/>
              </a:rPr>
              <a:t>De som är viktiga för genomförandet av planen och uppnåendet av målet ska vara med i processen, så långt det är möjligt.</a:t>
            </a:r>
            <a:endParaRPr b="0" i="0">
              <a:latin typeface="Open Sans"/>
              <a:ea typeface="Open Sans"/>
              <a:cs typeface="Open Sans"/>
              <a:sym typeface="Open Sans"/>
            </a:endParaRPr>
          </a:p>
          <a:p>
            <a:pPr marL="228600" lvl="0" indent="-241300" algn="l" rtl="0">
              <a:lnSpc>
                <a:spcPct val="100000"/>
              </a:lnSpc>
              <a:spcBef>
                <a:spcPts val="1000"/>
              </a:spcBef>
              <a:spcAft>
                <a:spcPts val="0"/>
              </a:spcAft>
              <a:buSzPts val="1800"/>
              <a:buFont typeface="Open Sans"/>
              <a:buChar char="•"/>
            </a:pPr>
            <a:r>
              <a:rPr lang="sv-SE">
                <a:latin typeface="Open Sans"/>
                <a:ea typeface="Open Sans"/>
                <a:cs typeface="Open Sans"/>
                <a:sym typeface="Open Sans"/>
              </a:rPr>
              <a:t>Metoden är normativ: man utgår från vad man önskar uppnå och då finns risk att man inte uppmärksammar “störande” omvärldsfaktorer. Kombinera därför gärna med explorativa metoder som trendanalys och scenarioteknik! Finns också i Innovationsakademin!</a:t>
            </a:r>
            <a:endParaRPr>
              <a:latin typeface="Open Sans"/>
              <a:ea typeface="Open Sans"/>
              <a:cs typeface="Open Sans"/>
              <a:sym typeface="Open Sans"/>
            </a:endParaRPr>
          </a:p>
          <a:p>
            <a:pPr marL="228600" lvl="0" indent="-127000" algn="l" rtl="0">
              <a:lnSpc>
                <a:spcPct val="100000"/>
              </a:lnSpc>
              <a:spcBef>
                <a:spcPts val="1000"/>
              </a:spcBef>
              <a:spcAft>
                <a:spcPts val="0"/>
              </a:spcAft>
              <a:buClr>
                <a:schemeClr val="lt1"/>
              </a:buClr>
              <a:buSzPts val="1600"/>
              <a:buNone/>
            </a:pPr>
            <a:endParaRPr/>
          </a:p>
        </p:txBody>
      </p:sp>
    </p:spTree>
  </p:cSld>
  <p:clrMapOvr>
    <a:masterClrMapping/>
  </p:clrMapOvr>
</p:sld>
</file>

<file path=ppt/theme/theme1.xml><?xml version="1.0" encoding="utf-8"?>
<a:theme xmlns:a="http://schemas.openxmlformats.org/drawingml/2006/main" name="Dark_infra">
  <a:themeElements>
    <a:clrScheme name="Custom 48">
      <a:dk1>
        <a:srgbClr val="000000"/>
      </a:dk1>
      <a:lt1>
        <a:srgbClr val="FFFFFF"/>
      </a:lt1>
      <a:dk2>
        <a:srgbClr val="9B9B9B"/>
      </a:dk2>
      <a:lt2>
        <a:srgbClr val="E6E6E6"/>
      </a:lt2>
      <a:accent1>
        <a:srgbClr val="203349"/>
      </a:accent1>
      <a:accent2>
        <a:srgbClr val="60C981"/>
      </a:accent2>
      <a:accent3>
        <a:srgbClr val="FFD55D"/>
      </a:accent3>
      <a:accent4>
        <a:srgbClr val="006C6B"/>
      </a:accent4>
      <a:accent5>
        <a:srgbClr val="00B0DB"/>
      </a:accent5>
      <a:accent6>
        <a:srgbClr val="9A9A9A"/>
      </a:accent6>
      <a:hlink>
        <a:srgbClr val="006C6B"/>
      </a:hlink>
      <a:folHlink>
        <a:srgbClr val="016B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735</Words>
  <Application>Microsoft Office PowerPoint</Application>
  <PresentationFormat>Bredbild</PresentationFormat>
  <Paragraphs>61</Paragraphs>
  <Slides>6</Slides>
  <Notes>6</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6</vt:i4>
      </vt:variant>
    </vt:vector>
  </HeadingPairs>
  <TitlesOfParts>
    <vt:vector size="13" baseType="lpstr">
      <vt:lpstr>Georgia</vt:lpstr>
      <vt:lpstr>Calibri</vt:lpstr>
      <vt:lpstr>Open Sans</vt:lpstr>
      <vt:lpstr>Arial</vt:lpstr>
      <vt:lpstr>Lucida Sans</vt:lpstr>
      <vt:lpstr>Dark_infra</vt:lpstr>
      <vt:lpstr>Office-tema</vt:lpstr>
      <vt:lpstr>Backcasting</vt:lpstr>
      <vt:lpstr>Om metoden</vt:lpstr>
      <vt:lpstr>Att planera en backcasting</vt:lpstr>
      <vt:lpstr>Genomförande</vt:lpstr>
      <vt:lpstr>     Framtida datum Tidningsnamn  </vt:lpstr>
      <vt:lpstr>Metodens styrkor och svagheter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Backcasting</dc:title>
  <dc:creator>Lisa Johnsson</dc:creator>
  <cp:lastModifiedBy>Lisa Johnsson</cp:lastModifiedBy>
  <cp:revision>1</cp:revision>
  <dcterms:created xsi:type="dcterms:W3CDTF">2022-06-27T14:06:50Z</dcterms:created>
  <dcterms:modified xsi:type="dcterms:W3CDTF">2023-04-13T14:11:57Z</dcterms:modified>
</cp:coreProperties>
</file>